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9"/>
    <p:sldId id="257" r:id="rId30"/>
    <p:sldId id="258" r:id="rId31"/>
    <p:sldId id="259" r:id="rId32"/>
    <p:sldId id="260" r:id="rId33"/>
    <p:sldId id="261" r:id="rId34"/>
    <p:sldId id="262" r:id="rId35"/>
    <p:sldId id="263" r:id="rId36"/>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Archivo Black" charset="1" panose="020B0A03020202020B04"/>
      <p:regular r:id="rId12"/>
    </p:embeddedFont>
    <p:embeddedFont>
      <p:font typeface="Montserrat Light" charset="1" panose="00000400000000000000"/>
      <p:regular r:id="rId13"/>
    </p:embeddedFont>
    <p:embeddedFont>
      <p:font typeface="Montserrat Light Bold" charset="1" panose="00000800000000000000"/>
      <p:regular r:id="rId14"/>
    </p:embeddedFont>
    <p:embeddedFont>
      <p:font typeface="Montserrat Light Italics" charset="1" panose="00000400000000000000"/>
      <p:regular r:id="rId15"/>
    </p:embeddedFont>
    <p:embeddedFont>
      <p:font typeface="Montserrat Light Bold Italics" charset="1" panose="00000800000000000000"/>
      <p:regular r:id="rId16"/>
    </p:embeddedFont>
    <p:embeddedFont>
      <p:font typeface="Open Sauce" charset="1" panose="00000500000000000000"/>
      <p:regular r:id="rId17"/>
    </p:embeddedFont>
    <p:embeddedFont>
      <p:font typeface="Open Sauce Bold" charset="1" panose="00000800000000000000"/>
      <p:regular r:id="rId18"/>
    </p:embeddedFont>
    <p:embeddedFont>
      <p:font typeface="Open Sauce Italics" charset="1" panose="00000500000000000000"/>
      <p:regular r:id="rId19"/>
    </p:embeddedFont>
    <p:embeddedFont>
      <p:font typeface="Open Sauce Bold Italics" charset="1" panose="00000800000000000000"/>
      <p:regular r:id="rId20"/>
    </p:embeddedFont>
    <p:embeddedFont>
      <p:font typeface="Open Sauce Light" charset="1" panose="00000400000000000000"/>
      <p:regular r:id="rId21"/>
    </p:embeddedFont>
    <p:embeddedFont>
      <p:font typeface="Open Sauce Light Italics" charset="1" panose="00000400000000000000"/>
      <p:regular r:id="rId22"/>
    </p:embeddedFont>
    <p:embeddedFont>
      <p:font typeface="Open Sauce Medium" charset="1" panose="00000600000000000000"/>
      <p:regular r:id="rId23"/>
    </p:embeddedFont>
    <p:embeddedFont>
      <p:font typeface="Open Sauce Medium Italics" charset="1" panose="00000600000000000000"/>
      <p:regular r:id="rId24"/>
    </p:embeddedFont>
    <p:embeddedFont>
      <p:font typeface="Open Sauce Semi-Bold" charset="1" panose="00000700000000000000"/>
      <p:regular r:id="rId25"/>
    </p:embeddedFont>
    <p:embeddedFont>
      <p:font typeface="Open Sauce Semi-Bold Italics" charset="1" panose="00000700000000000000"/>
      <p:regular r:id="rId26"/>
    </p:embeddedFont>
    <p:embeddedFont>
      <p:font typeface="Open Sauce Heavy" charset="1" panose="00000A00000000000000"/>
      <p:regular r:id="rId27"/>
    </p:embeddedFont>
    <p:embeddedFont>
      <p:font typeface="Open Sauce Heavy Italics" charset="1" panose="00000A00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slides/slide1.xml" Type="http://schemas.openxmlformats.org/officeDocument/2006/relationships/slide"/><Relationship Id="rId3" Target="viewProps.xml" Type="http://schemas.openxmlformats.org/officeDocument/2006/relationships/viewProps"/><Relationship Id="rId30" Target="slides/slide2.xml" Type="http://schemas.openxmlformats.org/officeDocument/2006/relationships/slide"/><Relationship Id="rId31" Target="slides/slide3.xml" Type="http://schemas.openxmlformats.org/officeDocument/2006/relationships/slide"/><Relationship Id="rId32" Target="slides/slide4.xml" Type="http://schemas.openxmlformats.org/officeDocument/2006/relationships/slide"/><Relationship Id="rId33" Target="slides/slide5.xml" Type="http://schemas.openxmlformats.org/officeDocument/2006/relationships/slide"/><Relationship Id="rId34" Target="slides/slide6.xml" Type="http://schemas.openxmlformats.org/officeDocument/2006/relationships/slide"/><Relationship Id="rId35" Target="slides/slide7.xml" Type="http://schemas.openxmlformats.org/officeDocument/2006/relationships/slide"/><Relationship Id="rId36" Target="slides/slide8.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svg>
</file>

<file path=ppt/media/image13.png>
</file>

<file path=ppt/media/image14.png>
</file>

<file path=ppt/media/image15.svg>
</file>

<file path=ppt/media/image2.png>
</file>

<file path=ppt/media/image3.png>
</file>

<file path=ppt/media/image4.png>
</file>

<file path=ppt/media/image5.png>
</file>

<file path=ppt/media/image6.jpe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15651"/>
          <a:stretch>
            <a:fillRect/>
          </a:stretch>
        </p:blipFill>
        <p:spPr>
          <a:xfrm flipH="true" flipV="false">
            <a:off x="0" y="0"/>
            <a:ext cx="18288000" cy="10287000"/>
          </a:xfrm>
          <a:prstGeom prst="rect">
            <a:avLst/>
          </a:prstGeom>
        </p:spPr>
      </p:pic>
      <p:sp>
        <p:nvSpPr>
          <p:cNvPr name="Freeform 3" id="3"/>
          <p:cNvSpPr/>
          <p:nvPr/>
        </p:nvSpPr>
        <p:spPr>
          <a:xfrm flipH="false" flipV="false" rot="0">
            <a:off x="4044730" y="2995613"/>
            <a:ext cx="10198540" cy="5124766"/>
          </a:xfrm>
          <a:custGeom>
            <a:avLst/>
            <a:gdLst/>
            <a:ahLst/>
            <a:cxnLst/>
            <a:rect r="r" b="b" t="t" l="l"/>
            <a:pathLst>
              <a:path h="5124766" w="10198540">
                <a:moveTo>
                  <a:pt x="0" y="0"/>
                </a:moveTo>
                <a:lnTo>
                  <a:pt x="10198540" y="0"/>
                </a:lnTo>
                <a:lnTo>
                  <a:pt x="10198540" y="5124767"/>
                </a:lnTo>
                <a:lnTo>
                  <a:pt x="0" y="5124767"/>
                </a:lnTo>
                <a:lnTo>
                  <a:pt x="0" y="0"/>
                </a:lnTo>
                <a:close/>
              </a:path>
            </a:pathLst>
          </a:custGeom>
          <a:blipFill>
            <a:blip r:embed="rId3"/>
            <a:stretch>
              <a:fillRect l="0" t="0" r="0" b="0"/>
            </a:stretch>
          </a:blipFill>
        </p:spPr>
      </p:sp>
      <p:sp>
        <p:nvSpPr>
          <p:cNvPr name="Freeform 4" id="4"/>
          <p:cNvSpPr/>
          <p:nvPr/>
        </p:nvSpPr>
        <p:spPr>
          <a:xfrm flipH="false" flipV="false" rot="-4521330">
            <a:off x="4522202" y="1734737"/>
            <a:ext cx="14167639" cy="7119239"/>
          </a:xfrm>
          <a:custGeom>
            <a:avLst/>
            <a:gdLst/>
            <a:ahLst/>
            <a:cxnLst/>
            <a:rect r="r" b="b" t="t" l="l"/>
            <a:pathLst>
              <a:path h="7119239" w="14167639">
                <a:moveTo>
                  <a:pt x="0" y="0"/>
                </a:moveTo>
                <a:lnTo>
                  <a:pt x="14167639" y="0"/>
                </a:lnTo>
                <a:lnTo>
                  <a:pt x="14167639" y="7119238"/>
                </a:lnTo>
                <a:lnTo>
                  <a:pt x="0" y="7119238"/>
                </a:lnTo>
                <a:lnTo>
                  <a:pt x="0" y="0"/>
                </a:lnTo>
                <a:close/>
              </a:path>
            </a:pathLst>
          </a:custGeom>
          <a:blipFill>
            <a:blip r:embed="rId3"/>
            <a:stretch>
              <a:fillRect l="0" t="0" r="0" b="0"/>
            </a:stretch>
          </a:blipFill>
        </p:spPr>
      </p:sp>
      <p:grpSp>
        <p:nvGrpSpPr>
          <p:cNvPr name="Group 5" id="5"/>
          <p:cNvGrpSpPr>
            <a:grpSpLocks noChangeAspect="true"/>
          </p:cNvGrpSpPr>
          <p:nvPr/>
        </p:nvGrpSpPr>
        <p:grpSpPr>
          <a:xfrm rot="0">
            <a:off x="9589607" y="0"/>
            <a:ext cx="8698393" cy="10400373"/>
            <a:chOff x="0" y="0"/>
            <a:chExt cx="8603361" cy="10286746"/>
          </a:xfrm>
        </p:grpSpPr>
        <p:sp>
          <p:nvSpPr>
            <p:cNvPr name="Freeform 6" id="6"/>
            <p:cNvSpPr/>
            <p:nvPr/>
          </p:nvSpPr>
          <p:spPr>
            <a:xfrm flipH="false" flipV="false" rot="0">
              <a:off x="-2794" y="-128"/>
              <a:ext cx="8606155" cy="10286874"/>
            </a:xfrm>
            <a:custGeom>
              <a:avLst/>
              <a:gdLst/>
              <a:ahLst/>
              <a:cxnLst/>
              <a:rect r="r" b="b" t="t" l="l"/>
              <a:pathLst>
                <a:path h="10286874" w="8606155">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4"/>
              <a:stretch>
                <a:fillRect l="-39613" t="0" r="-39613" b="0"/>
              </a:stretch>
            </a:blipFill>
          </p:spPr>
        </p:sp>
      </p:grpSp>
      <p:grpSp>
        <p:nvGrpSpPr>
          <p:cNvPr name="Group 7" id="7"/>
          <p:cNvGrpSpPr/>
          <p:nvPr/>
        </p:nvGrpSpPr>
        <p:grpSpPr>
          <a:xfrm rot="0">
            <a:off x="4191521" y="3349077"/>
            <a:ext cx="9904959" cy="3588846"/>
            <a:chOff x="0" y="0"/>
            <a:chExt cx="2608713" cy="945211"/>
          </a:xfrm>
        </p:grpSpPr>
        <p:sp>
          <p:nvSpPr>
            <p:cNvPr name="Freeform 8" id="8"/>
            <p:cNvSpPr/>
            <p:nvPr/>
          </p:nvSpPr>
          <p:spPr>
            <a:xfrm flipH="false" flipV="false" rot="0">
              <a:off x="0" y="0"/>
              <a:ext cx="2608713" cy="945211"/>
            </a:xfrm>
            <a:custGeom>
              <a:avLst/>
              <a:gdLst/>
              <a:ahLst/>
              <a:cxnLst/>
              <a:rect r="r" b="b" t="t" l="l"/>
              <a:pathLst>
                <a:path h="945211" w="2608713">
                  <a:moveTo>
                    <a:pt x="0" y="0"/>
                  </a:moveTo>
                  <a:lnTo>
                    <a:pt x="2608713" y="0"/>
                  </a:lnTo>
                  <a:lnTo>
                    <a:pt x="2608713" y="945211"/>
                  </a:lnTo>
                  <a:lnTo>
                    <a:pt x="0" y="945211"/>
                  </a:lnTo>
                  <a:close/>
                </a:path>
              </a:pathLst>
            </a:custGeom>
            <a:solidFill>
              <a:srgbClr val="FFFFFF"/>
            </a:solidFill>
          </p:spPr>
        </p:sp>
        <p:sp>
          <p:nvSpPr>
            <p:cNvPr name="TextBox 9" id="9"/>
            <p:cNvSpPr txBox="true"/>
            <p:nvPr/>
          </p:nvSpPr>
          <p:spPr>
            <a:xfrm>
              <a:off x="0" y="-19050"/>
              <a:ext cx="812800" cy="831850"/>
            </a:xfrm>
            <a:prstGeom prst="rect">
              <a:avLst/>
            </a:prstGeom>
          </p:spPr>
          <p:txBody>
            <a:bodyPr anchor="ctr" rtlCol="false" tIns="50800" lIns="50800" bIns="50800" rIns="50800"/>
            <a:lstStyle/>
            <a:p>
              <a:pPr algn="ctr">
                <a:lnSpc>
                  <a:spcPts val="2859"/>
                </a:lnSpc>
              </a:pPr>
            </a:p>
          </p:txBody>
        </p:sp>
      </p:grpSp>
      <p:sp>
        <p:nvSpPr>
          <p:cNvPr name="Freeform 10" id="10"/>
          <p:cNvSpPr/>
          <p:nvPr/>
        </p:nvSpPr>
        <p:spPr>
          <a:xfrm flipH="false" flipV="false" rot="0">
            <a:off x="4191521" y="6937923"/>
            <a:ext cx="9904959" cy="680751"/>
          </a:xfrm>
          <a:custGeom>
            <a:avLst/>
            <a:gdLst/>
            <a:ahLst/>
            <a:cxnLst/>
            <a:rect r="r" b="b" t="t" l="l"/>
            <a:pathLst>
              <a:path h="680751" w="9904959">
                <a:moveTo>
                  <a:pt x="0" y="0"/>
                </a:moveTo>
                <a:lnTo>
                  <a:pt x="9904958" y="0"/>
                </a:lnTo>
                <a:lnTo>
                  <a:pt x="9904958" y="680752"/>
                </a:lnTo>
                <a:lnTo>
                  <a:pt x="0" y="680752"/>
                </a:lnTo>
                <a:lnTo>
                  <a:pt x="0" y="0"/>
                </a:lnTo>
                <a:close/>
              </a:path>
            </a:pathLst>
          </a:custGeom>
          <a:blipFill>
            <a:blip r:embed="rId5"/>
            <a:stretch>
              <a:fillRect l="0" t="-187363" r="0" b="0"/>
            </a:stretch>
          </a:blipFill>
        </p:spPr>
      </p:sp>
      <p:sp>
        <p:nvSpPr>
          <p:cNvPr name="TextBox 11" id="11"/>
          <p:cNvSpPr txBox="true"/>
          <p:nvPr/>
        </p:nvSpPr>
        <p:spPr>
          <a:xfrm rot="0">
            <a:off x="4395259" y="3466975"/>
            <a:ext cx="9497482" cy="530283"/>
          </a:xfrm>
          <a:prstGeom prst="rect">
            <a:avLst/>
          </a:prstGeom>
        </p:spPr>
        <p:txBody>
          <a:bodyPr anchor="t" rtlCol="false" tIns="0" lIns="0" bIns="0" rIns="0">
            <a:spAutoFit/>
          </a:bodyPr>
          <a:lstStyle/>
          <a:p>
            <a:pPr algn="ctr">
              <a:lnSpc>
                <a:spcPts val="4213"/>
              </a:lnSpc>
            </a:pPr>
            <a:r>
              <a:rPr lang="en-US" sz="3053" spc="161">
                <a:solidFill>
                  <a:srgbClr val="231F20"/>
                </a:solidFill>
                <a:latin typeface="Montserrat Classic Bold"/>
              </a:rPr>
              <a:t>PROJECT - 1</a:t>
            </a:r>
          </a:p>
        </p:txBody>
      </p:sp>
      <p:sp>
        <p:nvSpPr>
          <p:cNvPr name="TextBox 12" id="12"/>
          <p:cNvSpPr txBox="true"/>
          <p:nvPr/>
        </p:nvSpPr>
        <p:spPr>
          <a:xfrm rot="0">
            <a:off x="4441321" y="3973625"/>
            <a:ext cx="9497482" cy="1382967"/>
          </a:xfrm>
          <a:prstGeom prst="rect">
            <a:avLst/>
          </a:prstGeom>
        </p:spPr>
        <p:txBody>
          <a:bodyPr anchor="t" rtlCol="false" tIns="0" lIns="0" bIns="0" rIns="0">
            <a:spAutoFit/>
          </a:bodyPr>
          <a:lstStyle/>
          <a:p>
            <a:pPr algn="ctr">
              <a:lnSpc>
                <a:spcPts val="11388"/>
              </a:lnSpc>
            </a:pPr>
            <a:r>
              <a:rPr lang="en-US" sz="8252" spc="437">
                <a:solidFill>
                  <a:srgbClr val="231F20"/>
                </a:solidFill>
                <a:latin typeface="Montserrat Classic Bold"/>
              </a:rPr>
              <a:t>AIR QUALITY </a:t>
            </a:r>
          </a:p>
        </p:txBody>
      </p:sp>
      <p:sp>
        <p:nvSpPr>
          <p:cNvPr name="TextBox 13" id="13"/>
          <p:cNvSpPr txBox="true"/>
          <p:nvPr/>
        </p:nvSpPr>
        <p:spPr>
          <a:xfrm rot="0">
            <a:off x="4395259" y="5135607"/>
            <a:ext cx="9497482" cy="1217609"/>
          </a:xfrm>
          <a:prstGeom prst="rect">
            <a:avLst/>
          </a:prstGeom>
        </p:spPr>
        <p:txBody>
          <a:bodyPr anchor="t" rtlCol="false" tIns="0" lIns="0" bIns="0" rIns="0">
            <a:spAutoFit/>
          </a:bodyPr>
          <a:lstStyle/>
          <a:p>
            <a:pPr algn="ctr">
              <a:lnSpc>
                <a:spcPts val="9871"/>
              </a:lnSpc>
            </a:pPr>
            <a:r>
              <a:rPr lang="en-US" sz="7152" spc="379">
                <a:solidFill>
                  <a:srgbClr val="231F20"/>
                </a:solidFill>
                <a:latin typeface="Montserrat Classic Bold"/>
              </a:rPr>
              <a:t>PREDICTION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4" r="0" b="21875"/>
          <a:stretch>
            <a:fillRect/>
          </a:stretch>
        </p:blipFill>
        <p:spPr>
          <a:xfrm flipH="true" flipV="true">
            <a:off x="0" y="0"/>
            <a:ext cx="18288000" cy="10287000"/>
          </a:xfrm>
          <a:prstGeom prst="rect">
            <a:avLst/>
          </a:prstGeom>
        </p:spPr>
      </p:pic>
      <p:grpSp>
        <p:nvGrpSpPr>
          <p:cNvPr name="Group 3" id="3"/>
          <p:cNvGrpSpPr/>
          <p:nvPr/>
        </p:nvGrpSpPr>
        <p:grpSpPr>
          <a:xfrm rot="5400000">
            <a:off x="8599743" y="-4717334"/>
            <a:ext cx="1088513" cy="18288000"/>
            <a:chOff x="0" y="0"/>
            <a:chExt cx="286687" cy="4816593"/>
          </a:xfrm>
        </p:grpSpPr>
        <p:sp>
          <p:nvSpPr>
            <p:cNvPr name="Freeform 4" id="4"/>
            <p:cNvSpPr/>
            <p:nvPr/>
          </p:nvSpPr>
          <p:spPr>
            <a:xfrm flipH="false" flipV="false" rot="0">
              <a:off x="0" y="0"/>
              <a:ext cx="286687" cy="4816592"/>
            </a:xfrm>
            <a:custGeom>
              <a:avLst/>
              <a:gdLst/>
              <a:ahLst/>
              <a:cxnLst/>
              <a:rect r="r" b="b" t="t" l="l"/>
              <a:pathLst>
                <a:path h="4816592" w="286687">
                  <a:moveTo>
                    <a:pt x="0" y="0"/>
                  </a:moveTo>
                  <a:lnTo>
                    <a:pt x="286687" y="0"/>
                  </a:lnTo>
                  <a:lnTo>
                    <a:pt x="286687" y="4816592"/>
                  </a:lnTo>
                  <a:lnTo>
                    <a:pt x="0" y="4816592"/>
                  </a:lnTo>
                  <a:close/>
                </a:path>
              </a:pathLst>
            </a:custGeom>
            <a:gradFill rotWithShape="true">
              <a:gsLst>
                <a:gs pos="0">
                  <a:srgbClr val="696969">
                    <a:alpha val="72000"/>
                  </a:srgbClr>
                </a:gs>
                <a:gs pos="33333">
                  <a:srgbClr val="B4B4B4">
                    <a:alpha val="82500"/>
                  </a:srgbClr>
                </a:gs>
                <a:gs pos="66667">
                  <a:srgbClr val="EEEEEE">
                    <a:alpha val="70500"/>
                  </a:srgbClr>
                </a:gs>
                <a:gs pos="100000">
                  <a:srgbClr val="FBFBFB">
                    <a:alpha val="22000"/>
                  </a:srgbClr>
                </a:gs>
              </a:gsLst>
              <a:lin ang="0"/>
            </a:gradFill>
            <a:ln>
              <a:noFill/>
            </a:ln>
          </p:spPr>
        </p:sp>
        <p:sp>
          <p:nvSpPr>
            <p:cNvPr name="TextBox 5" id="5"/>
            <p:cNvSpPr txBox="true"/>
            <p:nvPr/>
          </p:nvSpPr>
          <p:spPr>
            <a:xfrm>
              <a:off x="0" y="-19050"/>
              <a:ext cx="812800" cy="8318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6" id="6"/>
          <p:cNvSpPr/>
          <p:nvPr/>
        </p:nvSpPr>
        <p:spPr>
          <a:xfrm flipH="false" flipV="false" rot="0">
            <a:off x="17900" y="0"/>
            <a:ext cx="18270100" cy="4165455"/>
          </a:xfrm>
          <a:custGeom>
            <a:avLst/>
            <a:gdLst/>
            <a:ahLst/>
            <a:cxnLst/>
            <a:rect r="r" b="b" t="t" l="l"/>
            <a:pathLst>
              <a:path h="4165455" w="18270100">
                <a:moveTo>
                  <a:pt x="0" y="0"/>
                </a:moveTo>
                <a:lnTo>
                  <a:pt x="18270100" y="0"/>
                </a:lnTo>
                <a:lnTo>
                  <a:pt x="18270100" y="4165455"/>
                </a:lnTo>
                <a:lnTo>
                  <a:pt x="0" y="4165455"/>
                </a:lnTo>
                <a:lnTo>
                  <a:pt x="0" y="0"/>
                </a:lnTo>
                <a:close/>
              </a:path>
            </a:pathLst>
          </a:custGeom>
          <a:blipFill>
            <a:blip r:embed="rId3"/>
            <a:stretch>
              <a:fillRect l="0" t="-90524" r="0" b="-101973"/>
            </a:stretch>
          </a:blipFill>
        </p:spPr>
      </p:sp>
      <p:sp>
        <p:nvSpPr>
          <p:cNvPr name="TextBox 7" id="7"/>
          <p:cNvSpPr txBox="true"/>
          <p:nvPr/>
        </p:nvSpPr>
        <p:spPr>
          <a:xfrm rot="0">
            <a:off x="803942" y="1195942"/>
            <a:ext cx="16680116" cy="1695867"/>
          </a:xfrm>
          <a:prstGeom prst="rect">
            <a:avLst/>
          </a:prstGeom>
        </p:spPr>
        <p:txBody>
          <a:bodyPr anchor="t" rtlCol="false" tIns="0" lIns="0" bIns="0" rIns="0">
            <a:spAutoFit/>
          </a:bodyPr>
          <a:lstStyle/>
          <a:p>
            <a:pPr algn="ctr">
              <a:lnSpc>
                <a:spcPts val="13774"/>
              </a:lnSpc>
            </a:pPr>
            <a:r>
              <a:rPr lang="en-US" sz="9981" spc="79">
                <a:solidFill>
                  <a:srgbClr val="FFFFFF"/>
                </a:solidFill>
                <a:latin typeface="Archivo Black"/>
              </a:rPr>
              <a:t>AIR QUALITY INDEX</a:t>
            </a:r>
          </a:p>
        </p:txBody>
      </p:sp>
      <p:sp>
        <p:nvSpPr>
          <p:cNvPr name="TextBox 8" id="8"/>
          <p:cNvSpPr txBox="true"/>
          <p:nvPr/>
        </p:nvSpPr>
        <p:spPr>
          <a:xfrm rot="0">
            <a:off x="1632571" y="7899549"/>
            <a:ext cx="2690118" cy="882353"/>
          </a:xfrm>
          <a:prstGeom prst="rect">
            <a:avLst/>
          </a:prstGeom>
        </p:spPr>
        <p:txBody>
          <a:bodyPr anchor="t" rtlCol="false" tIns="0" lIns="0" bIns="0" rIns="0">
            <a:spAutoFit/>
          </a:bodyPr>
          <a:lstStyle/>
          <a:p>
            <a:pPr algn="ctr" marL="0" indent="0" lvl="0">
              <a:lnSpc>
                <a:spcPts val="7109"/>
              </a:lnSpc>
              <a:spcBef>
                <a:spcPct val="0"/>
              </a:spcBef>
            </a:pPr>
            <a:r>
              <a:rPr lang="en-US" sz="5151" spc="273">
                <a:solidFill>
                  <a:srgbClr val="231F20"/>
                </a:solidFill>
                <a:latin typeface="Montserrat Classic Bold"/>
              </a:rPr>
              <a:t>PM2.5</a:t>
            </a:r>
          </a:p>
        </p:txBody>
      </p:sp>
      <p:sp>
        <p:nvSpPr>
          <p:cNvPr name="TextBox 9" id="9"/>
          <p:cNvSpPr txBox="true"/>
          <p:nvPr/>
        </p:nvSpPr>
        <p:spPr>
          <a:xfrm rot="0">
            <a:off x="1579268" y="8929269"/>
            <a:ext cx="2743420" cy="625050"/>
          </a:xfrm>
          <a:prstGeom prst="rect">
            <a:avLst/>
          </a:prstGeom>
        </p:spPr>
        <p:txBody>
          <a:bodyPr anchor="t" rtlCol="false" tIns="0" lIns="0" bIns="0" rIns="0">
            <a:spAutoFit/>
          </a:bodyPr>
          <a:lstStyle/>
          <a:p>
            <a:pPr algn="ctr">
              <a:lnSpc>
                <a:spcPts val="2517"/>
              </a:lnSpc>
            </a:pPr>
            <a:r>
              <a:rPr lang="en-US" sz="1824" spc="178">
                <a:solidFill>
                  <a:srgbClr val="231F20"/>
                </a:solidFill>
                <a:latin typeface="Montserrat Light"/>
              </a:rPr>
              <a:t>Particulate Matter</a:t>
            </a:r>
          </a:p>
          <a:p>
            <a:pPr algn="ctr">
              <a:lnSpc>
                <a:spcPts val="2517"/>
              </a:lnSpc>
            </a:pPr>
            <a:r>
              <a:rPr lang="en-US" sz="1824" spc="178">
                <a:solidFill>
                  <a:srgbClr val="231F20"/>
                </a:solidFill>
                <a:latin typeface="Montserrat Light"/>
              </a:rPr>
              <a:t>(2.5 micrometres)</a:t>
            </a:r>
          </a:p>
        </p:txBody>
      </p:sp>
      <p:sp>
        <p:nvSpPr>
          <p:cNvPr name="TextBox 10" id="10"/>
          <p:cNvSpPr txBox="true"/>
          <p:nvPr/>
        </p:nvSpPr>
        <p:spPr>
          <a:xfrm rot="0">
            <a:off x="5033737" y="7861449"/>
            <a:ext cx="2444124" cy="882353"/>
          </a:xfrm>
          <a:prstGeom prst="rect">
            <a:avLst/>
          </a:prstGeom>
        </p:spPr>
        <p:txBody>
          <a:bodyPr anchor="t" rtlCol="false" tIns="0" lIns="0" bIns="0" rIns="0">
            <a:spAutoFit/>
          </a:bodyPr>
          <a:lstStyle/>
          <a:p>
            <a:pPr algn="ctr" marL="0" indent="0" lvl="0">
              <a:lnSpc>
                <a:spcPts val="7109"/>
              </a:lnSpc>
              <a:spcBef>
                <a:spcPct val="0"/>
              </a:spcBef>
            </a:pPr>
            <a:r>
              <a:rPr lang="en-US" sz="5151" spc="273">
                <a:solidFill>
                  <a:srgbClr val="231F20"/>
                </a:solidFill>
                <a:latin typeface="Montserrat Classic Bold"/>
              </a:rPr>
              <a:t>PM10</a:t>
            </a:r>
          </a:p>
        </p:txBody>
      </p:sp>
      <p:sp>
        <p:nvSpPr>
          <p:cNvPr name="TextBox 11" id="11"/>
          <p:cNvSpPr txBox="true"/>
          <p:nvPr/>
        </p:nvSpPr>
        <p:spPr>
          <a:xfrm rot="0">
            <a:off x="4884089" y="8891169"/>
            <a:ext cx="2743420" cy="625050"/>
          </a:xfrm>
          <a:prstGeom prst="rect">
            <a:avLst/>
          </a:prstGeom>
        </p:spPr>
        <p:txBody>
          <a:bodyPr anchor="t" rtlCol="false" tIns="0" lIns="0" bIns="0" rIns="0">
            <a:spAutoFit/>
          </a:bodyPr>
          <a:lstStyle/>
          <a:p>
            <a:pPr algn="ctr">
              <a:lnSpc>
                <a:spcPts val="2517"/>
              </a:lnSpc>
            </a:pPr>
            <a:r>
              <a:rPr lang="en-US" sz="1824" spc="178">
                <a:solidFill>
                  <a:srgbClr val="231F20"/>
                </a:solidFill>
                <a:latin typeface="Montserrat Light"/>
              </a:rPr>
              <a:t>Particulate Matter</a:t>
            </a:r>
          </a:p>
          <a:p>
            <a:pPr algn="ctr">
              <a:lnSpc>
                <a:spcPts val="2517"/>
              </a:lnSpc>
            </a:pPr>
            <a:r>
              <a:rPr lang="en-US" sz="1824" spc="178">
                <a:solidFill>
                  <a:srgbClr val="231F20"/>
                </a:solidFill>
                <a:latin typeface="Montserrat Light"/>
              </a:rPr>
              <a:t>(10 micrometres)</a:t>
            </a:r>
          </a:p>
        </p:txBody>
      </p:sp>
      <p:sp>
        <p:nvSpPr>
          <p:cNvPr name="TextBox 12" id="12"/>
          <p:cNvSpPr txBox="true"/>
          <p:nvPr/>
        </p:nvSpPr>
        <p:spPr>
          <a:xfrm rot="0">
            <a:off x="8326710" y="7842399"/>
            <a:ext cx="1840320" cy="1048770"/>
          </a:xfrm>
          <a:prstGeom prst="rect">
            <a:avLst/>
          </a:prstGeom>
        </p:spPr>
        <p:txBody>
          <a:bodyPr anchor="t" rtlCol="false" tIns="0" lIns="0" bIns="0" rIns="0">
            <a:spAutoFit/>
          </a:bodyPr>
          <a:lstStyle/>
          <a:p>
            <a:pPr algn="ctr" marL="0" indent="0" lvl="0">
              <a:lnSpc>
                <a:spcPts val="8627"/>
              </a:lnSpc>
              <a:spcBef>
                <a:spcPct val="0"/>
              </a:spcBef>
            </a:pPr>
            <a:r>
              <a:rPr lang="en-US" sz="6251" spc="331">
                <a:solidFill>
                  <a:srgbClr val="231F20"/>
                </a:solidFill>
                <a:latin typeface="Montserrat Classic Bold"/>
              </a:rPr>
              <a:t>O3</a:t>
            </a:r>
          </a:p>
        </p:txBody>
      </p:sp>
      <p:sp>
        <p:nvSpPr>
          <p:cNvPr name="TextBox 13" id="13"/>
          <p:cNvSpPr txBox="true"/>
          <p:nvPr/>
        </p:nvSpPr>
        <p:spPr>
          <a:xfrm rot="0">
            <a:off x="7875159" y="8891169"/>
            <a:ext cx="2743420" cy="334728"/>
          </a:xfrm>
          <a:prstGeom prst="rect">
            <a:avLst/>
          </a:prstGeom>
        </p:spPr>
        <p:txBody>
          <a:bodyPr anchor="t" rtlCol="false" tIns="0" lIns="0" bIns="0" rIns="0">
            <a:spAutoFit/>
          </a:bodyPr>
          <a:lstStyle/>
          <a:p>
            <a:pPr algn="ctr">
              <a:lnSpc>
                <a:spcPts val="2793"/>
              </a:lnSpc>
            </a:pPr>
            <a:r>
              <a:rPr lang="en-US" sz="2024" spc="198">
                <a:solidFill>
                  <a:srgbClr val="231F20"/>
                </a:solidFill>
                <a:latin typeface="Montserrat Light"/>
              </a:rPr>
              <a:t>Trioxygen</a:t>
            </a:r>
          </a:p>
        </p:txBody>
      </p:sp>
      <p:sp>
        <p:nvSpPr>
          <p:cNvPr name="TextBox 14" id="14"/>
          <p:cNvSpPr txBox="true"/>
          <p:nvPr/>
        </p:nvSpPr>
        <p:spPr>
          <a:xfrm rot="0">
            <a:off x="11182493" y="7832874"/>
            <a:ext cx="1840320" cy="1048770"/>
          </a:xfrm>
          <a:prstGeom prst="rect">
            <a:avLst/>
          </a:prstGeom>
        </p:spPr>
        <p:txBody>
          <a:bodyPr anchor="t" rtlCol="false" tIns="0" lIns="0" bIns="0" rIns="0">
            <a:spAutoFit/>
          </a:bodyPr>
          <a:lstStyle/>
          <a:p>
            <a:pPr algn="ctr" marL="0" indent="0" lvl="0">
              <a:lnSpc>
                <a:spcPts val="8627"/>
              </a:lnSpc>
              <a:spcBef>
                <a:spcPct val="0"/>
              </a:spcBef>
            </a:pPr>
            <a:r>
              <a:rPr lang="en-US" sz="6251" spc="331">
                <a:solidFill>
                  <a:srgbClr val="231F20"/>
                </a:solidFill>
                <a:latin typeface="Montserrat Classic Bold"/>
              </a:rPr>
              <a:t>SO2</a:t>
            </a:r>
          </a:p>
        </p:txBody>
      </p:sp>
      <p:sp>
        <p:nvSpPr>
          <p:cNvPr name="TextBox 15" id="15"/>
          <p:cNvSpPr txBox="true"/>
          <p:nvPr/>
        </p:nvSpPr>
        <p:spPr>
          <a:xfrm rot="0">
            <a:off x="10730942" y="8881644"/>
            <a:ext cx="2743420" cy="334728"/>
          </a:xfrm>
          <a:prstGeom prst="rect">
            <a:avLst/>
          </a:prstGeom>
        </p:spPr>
        <p:txBody>
          <a:bodyPr anchor="t" rtlCol="false" tIns="0" lIns="0" bIns="0" rIns="0">
            <a:spAutoFit/>
          </a:bodyPr>
          <a:lstStyle/>
          <a:p>
            <a:pPr algn="ctr">
              <a:lnSpc>
                <a:spcPts val="2793"/>
              </a:lnSpc>
            </a:pPr>
            <a:r>
              <a:rPr lang="en-US" sz="2024" spc="198">
                <a:solidFill>
                  <a:srgbClr val="231F20"/>
                </a:solidFill>
                <a:latin typeface="Montserrat Light"/>
              </a:rPr>
              <a:t>Sulfur Dioxide</a:t>
            </a:r>
          </a:p>
        </p:txBody>
      </p:sp>
      <p:sp>
        <p:nvSpPr>
          <p:cNvPr name="TextBox 16" id="16"/>
          <p:cNvSpPr txBox="true"/>
          <p:nvPr/>
        </p:nvSpPr>
        <p:spPr>
          <a:xfrm rot="0">
            <a:off x="803942" y="4923298"/>
            <a:ext cx="16680116" cy="2319290"/>
          </a:xfrm>
          <a:prstGeom prst="rect">
            <a:avLst/>
          </a:prstGeom>
        </p:spPr>
        <p:txBody>
          <a:bodyPr anchor="t" rtlCol="false" tIns="0" lIns="0" bIns="0" rIns="0">
            <a:spAutoFit/>
          </a:bodyPr>
          <a:lstStyle/>
          <a:p>
            <a:pPr algn="l" marL="0" indent="0" lvl="0">
              <a:lnSpc>
                <a:spcPts val="3740"/>
              </a:lnSpc>
              <a:spcBef>
                <a:spcPct val="0"/>
              </a:spcBef>
            </a:pPr>
            <a:r>
              <a:rPr lang="en-US" sz="2710" spc="265">
                <a:solidFill>
                  <a:srgbClr val="231F20"/>
                </a:solidFill>
                <a:latin typeface="Montserrat Light"/>
              </a:rPr>
              <a:t>An air quality index (AQI) is used by government agencies</a:t>
            </a:r>
            <a:r>
              <a:rPr lang="en-US" sz="2710" spc="265">
                <a:solidFill>
                  <a:srgbClr val="231F20"/>
                </a:solidFill>
                <a:latin typeface="Montserrat Light"/>
              </a:rPr>
              <a:t> to communicate to the public how polluted the air currently is or how polluted it is forecast to become. AQI information is obtained by averaging readings from an air quality sensor, which can increase due to vehicle traffic, forest fires, or anything that can increase air pollution.Pollutants tested include:</a:t>
            </a:r>
          </a:p>
        </p:txBody>
      </p:sp>
      <p:sp>
        <p:nvSpPr>
          <p:cNvPr name="TextBox 17" id="17"/>
          <p:cNvSpPr txBox="true"/>
          <p:nvPr/>
        </p:nvSpPr>
        <p:spPr>
          <a:xfrm rot="0">
            <a:off x="14356476" y="7832874"/>
            <a:ext cx="1840320" cy="1048770"/>
          </a:xfrm>
          <a:prstGeom prst="rect">
            <a:avLst/>
          </a:prstGeom>
        </p:spPr>
        <p:txBody>
          <a:bodyPr anchor="t" rtlCol="false" tIns="0" lIns="0" bIns="0" rIns="0">
            <a:spAutoFit/>
          </a:bodyPr>
          <a:lstStyle/>
          <a:p>
            <a:pPr algn="ctr" marL="0" indent="0" lvl="0">
              <a:lnSpc>
                <a:spcPts val="8627"/>
              </a:lnSpc>
              <a:spcBef>
                <a:spcPct val="0"/>
              </a:spcBef>
            </a:pPr>
            <a:r>
              <a:rPr lang="en-US" sz="6251" spc="331">
                <a:solidFill>
                  <a:srgbClr val="231F20"/>
                </a:solidFill>
                <a:latin typeface="Montserrat Classic Bold"/>
              </a:rPr>
              <a:t>CO</a:t>
            </a:r>
          </a:p>
        </p:txBody>
      </p:sp>
      <p:sp>
        <p:nvSpPr>
          <p:cNvPr name="TextBox 18" id="18"/>
          <p:cNvSpPr txBox="true"/>
          <p:nvPr/>
        </p:nvSpPr>
        <p:spPr>
          <a:xfrm rot="0">
            <a:off x="13904925" y="8881644"/>
            <a:ext cx="2743420" cy="334728"/>
          </a:xfrm>
          <a:prstGeom prst="rect">
            <a:avLst/>
          </a:prstGeom>
        </p:spPr>
        <p:txBody>
          <a:bodyPr anchor="t" rtlCol="false" tIns="0" lIns="0" bIns="0" rIns="0">
            <a:spAutoFit/>
          </a:bodyPr>
          <a:lstStyle/>
          <a:p>
            <a:pPr algn="ctr">
              <a:lnSpc>
                <a:spcPts val="2793"/>
              </a:lnSpc>
            </a:pPr>
            <a:r>
              <a:rPr lang="en-US" sz="2024" spc="198">
                <a:solidFill>
                  <a:srgbClr val="231F20"/>
                </a:solidFill>
                <a:latin typeface="Montserrat Light"/>
              </a:rPr>
              <a:t>Carbon Monoxide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4" r="0" b="21875"/>
          <a:stretch>
            <a:fillRect/>
          </a:stretch>
        </p:blipFill>
        <p:spPr>
          <a:xfrm flipH="true" flipV="true">
            <a:off x="0" y="0"/>
            <a:ext cx="18288000" cy="10287000"/>
          </a:xfrm>
          <a:prstGeom prst="rect">
            <a:avLst/>
          </a:prstGeom>
        </p:spPr>
      </p:pic>
      <p:grpSp>
        <p:nvGrpSpPr>
          <p:cNvPr name="Group 3" id="3"/>
          <p:cNvGrpSpPr/>
          <p:nvPr/>
        </p:nvGrpSpPr>
        <p:grpSpPr>
          <a:xfrm rot="0">
            <a:off x="-5013836" y="543627"/>
            <a:ext cx="19354610" cy="2258023"/>
            <a:chOff x="0" y="0"/>
            <a:chExt cx="1876002" cy="218865"/>
          </a:xfrm>
        </p:grpSpPr>
        <p:sp>
          <p:nvSpPr>
            <p:cNvPr name="Freeform 4" id="4"/>
            <p:cNvSpPr/>
            <p:nvPr/>
          </p:nvSpPr>
          <p:spPr>
            <a:xfrm flipH="false" flipV="false" rot="0">
              <a:off x="0" y="0"/>
              <a:ext cx="1876002" cy="218865"/>
            </a:xfrm>
            <a:custGeom>
              <a:avLst/>
              <a:gdLst/>
              <a:ahLst/>
              <a:cxnLst/>
              <a:rect r="r" b="b" t="t" l="l"/>
              <a:pathLst>
                <a:path h="218865" w="1876002">
                  <a:moveTo>
                    <a:pt x="1672802" y="0"/>
                  </a:moveTo>
                  <a:lnTo>
                    <a:pt x="0" y="0"/>
                  </a:lnTo>
                  <a:lnTo>
                    <a:pt x="203200" y="218865"/>
                  </a:lnTo>
                  <a:lnTo>
                    <a:pt x="1876002" y="218865"/>
                  </a:lnTo>
                  <a:lnTo>
                    <a:pt x="1672802" y="0"/>
                  </a:lnTo>
                  <a:close/>
                </a:path>
              </a:pathLst>
            </a:custGeom>
            <a:solidFill>
              <a:srgbClr val="010101"/>
            </a:solidFill>
            <a:ln>
              <a:noFill/>
            </a:ln>
          </p:spPr>
        </p:sp>
        <p:sp>
          <p:nvSpPr>
            <p:cNvPr name="TextBox 5" id="5"/>
            <p:cNvSpPr txBox="true"/>
            <p:nvPr/>
          </p:nvSpPr>
          <p:spPr>
            <a:xfrm>
              <a:off x="101600" y="-19050"/>
              <a:ext cx="609600" cy="6286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6" id="6"/>
          <p:cNvGrpSpPr/>
          <p:nvPr/>
        </p:nvGrpSpPr>
        <p:grpSpPr>
          <a:xfrm rot="0">
            <a:off x="1794480" y="3562707"/>
            <a:ext cx="736150" cy="636369"/>
            <a:chOff x="0" y="0"/>
            <a:chExt cx="193883" cy="167603"/>
          </a:xfrm>
        </p:grpSpPr>
        <p:sp>
          <p:nvSpPr>
            <p:cNvPr name="Freeform 7" id="7"/>
            <p:cNvSpPr/>
            <p:nvPr/>
          </p:nvSpPr>
          <p:spPr>
            <a:xfrm flipH="false" flipV="false" rot="0">
              <a:off x="0" y="0"/>
              <a:ext cx="193883" cy="167603"/>
            </a:xfrm>
            <a:custGeom>
              <a:avLst/>
              <a:gdLst/>
              <a:ahLst/>
              <a:cxnLst/>
              <a:rect r="r" b="b" t="t" l="l"/>
              <a:pathLst>
                <a:path h="167603" w="193883">
                  <a:moveTo>
                    <a:pt x="83802" y="0"/>
                  </a:moveTo>
                  <a:lnTo>
                    <a:pt x="110081" y="0"/>
                  </a:lnTo>
                  <a:cubicBezTo>
                    <a:pt x="156364" y="0"/>
                    <a:pt x="193883" y="37519"/>
                    <a:pt x="193883" y="83802"/>
                  </a:cubicBezTo>
                  <a:lnTo>
                    <a:pt x="193883" y="83802"/>
                  </a:lnTo>
                  <a:cubicBezTo>
                    <a:pt x="193883" y="130084"/>
                    <a:pt x="156364" y="167603"/>
                    <a:pt x="110081" y="167603"/>
                  </a:cubicBezTo>
                  <a:lnTo>
                    <a:pt x="83802" y="167603"/>
                  </a:lnTo>
                  <a:cubicBezTo>
                    <a:pt x="37519" y="167603"/>
                    <a:pt x="0" y="130084"/>
                    <a:pt x="0" y="83802"/>
                  </a:cubicBezTo>
                  <a:lnTo>
                    <a:pt x="0" y="83802"/>
                  </a:lnTo>
                  <a:cubicBezTo>
                    <a:pt x="0" y="37519"/>
                    <a:pt x="37519" y="0"/>
                    <a:pt x="83802" y="0"/>
                  </a:cubicBezTo>
                  <a:close/>
                </a:path>
              </a:pathLst>
            </a:custGeom>
            <a:solidFill>
              <a:srgbClr val="1A1A1A"/>
            </a:solidFill>
          </p:spPr>
        </p:sp>
        <p:sp>
          <p:nvSpPr>
            <p:cNvPr name="TextBox 8" id="8"/>
            <p:cNvSpPr txBox="true"/>
            <p:nvPr/>
          </p:nvSpPr>
          <p:spPr>
            <a:xfrm>
              <a:off x="0" y="-66675"/>
              <a:ext cx="812800" cy="879475"/>
            </a:xfrm>
            <a:prstGeom prst="rect">
              <a:avLst/>
            </a:prstGeom>
          </p:spPr>
          <p:txBody>
            <a:bodyPr anchor="t" rtlCol="false" tIns="50800" lIns="50800" bIns="50800" rIns="50800"/>
            <a:lstStyle/>
            <a:p>
              <a:pPr algn="ctr" marL="0" indent="0" lvl="0">
                <a:lnSpc>
                  <a:spcPts val="4114"/>
                </a:lnSpc>
                <a:spcBef>
                  <a:spcPct val="0"/>
                </a:spcBef>
              </a:pPr>
              <a:r>
                <a:rPr lang="en-US" sz="2981" spc="29">
                  <a:solidFill>
                    <a:srgbClr val="FFFFFF"/>
                  </a:solidFill>
                  <a:latin typeface="Montserrat Classic Bold"/>
                </a:rPr>
                <a:t>01</a:t>
              </a:r>
            </a:p>
          </p:txBody>
        </p:sp>
      </p:grpSp>
      <p:sp>
        <p:nvSpPr>
          <p:cNvPr name="TextBox 9" id="9"/>
          <p:cNvSpPr txBox="true"/>
          <p:nvPr/>
        </p:nvSpPr>
        <p:spPr>
          <a:xfrm rot="0">
            <a:off x="2689046" y="3660149"/>
            <a:ext cx="6346855" cy="325517"/>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Light"/>
              </a:rPr>
              <a:t>Web Scrapping</a:t>
            </a:r>
          </a:p>
        </p:txBody>
      </p:sp>
      <p:grpSp>
        <p:nvGrpSpPr>
          <p:cNvPr name="Group 10" id="10"/>
          <p:cNvGrpSpPr/>
          <p:nvPr/>
        </p:nvGrpSpPr>
        <p:grpSpPr>
          <a:xfrm rot="0">
            <a:off x="12573606" y="3482319"/>
            <a:ext cx="3314591" cy="3314591"/>
            <a:chOff x="0" y="0"/>
            <a:chExt cx="4872604" cy="4872604"/>
          </a:xfrm>
        </p:grpSpPr>
        <p:sp>
          <p:nvSpPr>
            <p:cNvPr name="Freeform 11" id="11"/>
            <p:cNvSpPr/>
            <p:nvPr/>
          </p:nvSpPr>
          <p:spPr>
            <a:xfrm flipH="false" flipV="false" rot="0">
              <a:off x="0" y="0"/>
              <a:ext cx="4872609" cy="4872609"/>
            </a:xfrm>
            <a:custGeom>
              <a:avLst/>
              <a:gdLst/>
              <a:ahLst/>
              <a:cxnLst/>
              <a:rect r="r" b="b" t="t" l="l"/>
              <a:pathLst>
                <a:path h="4872609" w="4872609">
                  <a:moveTo>
                    <a:pt x="1061593" y="2436241"/>
                  </a:moveTo>
                  <a:cubicBezTo>
                    <a:pt x="1061593" y="2436241"/>
                    <a:pt x="1061593" y="2436241"/>
                    <a:pt x="1061593" y="2436241"/>
                  </a:cubicBezTo>
                  <a:cubicBezTo>
                    <a:pt x="1061593" y="1687957"/>
                    <a:pt x="1688084" y="1061466"/>
                    <a:pt x="2436368" y="1061466"/>
                  </a:cubicBezTo>
                  <a:cubicBezTo>
                    <a:pt x="3202051" y="1061466"/>
                    <a:pt x="3811143" y="1687957"/>
                    <a:pt x="3811143" y="2436241"/>
                  </a:cubicBezTo>
                  <a:cubicBezTo>
                    <a:pt x="3811143" y="3201924"/>
                    <a:pt x="3202051" y="3811016"/>
                    <a:pt x="2436368" y="3811016"/>
                  </a:cubicBezTo>
                  <a:cubicBezTo>
                    <a:pt x="2436368" y="4872609"/>
                    <a:pt x="2436368" y="4872609"/>
                    <a:pt x="2436368" y="4872609"/>
                  </a:cubicBezTo>
                  <a:cubicBezTo>
                    <a:pt x="3776345" y="4872609"/>
                    <a:pt x="4872609" y="3776218"/>
                    <a:pt x="4872609" y="2436368"/>
                  </a:cubicBezTo>
                  <a:cubicBezTo>
                    <a:pt x="4872609" y="1096518"/>
                    <a:pt x="3776218" y="0"/>
                    <a:pt x="2436241" y="0"/>
                  </a:cubicBezTo>
                  <a:cubicBezTo>
                    <a:pt x="1096264" y="0"/>
                    <a:pt x="0" y="1096391"/>
                    <a:pt x="0" y="2436241"/>
                  </a:cubicBezTo>
                  <a:cubicBezTo>
                    <a:pt x="0" y="2436241"/>
                    <a:pt x="0" y="2436241"/>
                    <a:pt x="0" y="2436241"/>
                  </a:cubicBezTo>
                  <a:lnTo>
                    <a:pt x="1061593" y="2436241"/>
                  </a:lnTo>
                  <a:close/>
                </a:path>
              </a:pathLst>
            </a:custGeom>
            <a:solidFill>
              <a:srgbClr val="000000">
                <a:alpha val="16863"/>
              </a:srgbClr>
            </a:solidFill>
          </p:spPr>
        </p:sp>
      </p:grpSp>
      <p:grpSp>
        <p:nvGrpSpPr>
          <p:cNvPr name="Group 12" id="12"/>
          <p:cNvGrpSpPr/>
          <p:nvPr/>
        </p:nvGrpSpPr>
        <p:grpSpPr>
          <a:xfrm rot="0">
            <a:off x="9981212" y="3505737"/>
            <a:ext cx="3314591" cy="3326378"/>
            <a:chOff x="0" y="0"/>
            <a:chExt cx="4872604" cy="4889931"/>
          </a:xfrm>
        </p:grpSpPr>
        <p:sp>
          <p:nvSpPr>
            <p:cNvPr name="Freeform 13" id="13"/>
            <p:cNvSpPr/>
            <p:nvPr/>
          </p:nvSpPr>
          <p:spPr>
            <a:xfrm flipH="false" flipV="false" rot="0">
              <a:off x="0" y="0"/>
              <a:ext cx="4872609" cy="4889881"/>
            </a:xfrm>
            <a:custGeom>
              <a:avLst/>
              <a:gdLst/>
              <a:ahLst/>
              <a:cxnLst/>
              <a:rect r="r" b="b" t="t" l="l"/>
              <a:pathLst>
                <a:path h="4889881" w="4872609">
                  <a:moveTo>
                    <a:pt x="3811016" y="2453640"/>
                  </a:moveTo>
                  <a:cubicBezTo>
                    <a:pt x="3811016" y="2453640"/>
                    <a:pt x="3811016" y="2453640"/>
                    <a:pt x="3811016" y="2453640"/>
                  </a:cubicBezTo>
                  <a:cubicBezTo>
                    <a:pt x="3811016" y="3201924"/>
                    <a:pt x="3201924" y="3828415"/>
                    <a:pt x="2436241" y="3828415"/>
                  </a:cubicBezTo>
                  <a:cubicBezTo>
                    <a:pt x="1687957" y="3828415"/>
                    <a:pt x="1061466" y="3201924"/>
                    <a:pt x="1061466" y="2453640"/>
                  </a:cubicBezTo>
                  <a:cubicBezTo>
                    <a:pt x="1061466" y="1687957"/>
                    <a:pt x="1687957" y="1078865"/>
                    <a:pt x="2436241" y="1078865"/>
                  </a:cubicBezTo>
                  <a:cubicBezTo>
                    <a:pt x="2436241" y="0"/>
                    <a:pt x="2436241" y="0"/>
                    <a:pt x="2436241" y="0"/>
                  </a:cubicBezTo>
                  <a:cubicBezTo>
                    <a:pt x="1096391" y="0"/>
                    <a:pt x="0" y="1096264"/>
                    <a:pt x="0" y="2453640"/>
                  </a:cubicBezTo>
                  <a:cubicBezTo>
                    <a:pt x="0" y="3793617"/>
                    <a:pt x="1096391" y="4889881"/>
                    <a:pt x="2436241" y="4889881"/>
                  </a:cubicBezTo>
                  <a:cubicBezTo>
                    <a:pt x="3776091" y="4889881"/>
                    <a:pt x="4872609" y="3793617"/>
                    <a:pt x="4872609" y="2453640"/>
                  </a:cubicBezTo>
                  <a:cubicBezTo>
                    <a:pt x="4872609" y="2453640"/>
                    <a:pt x="4872609" y="2453640"/>
                    <a:pt x="4872609" y="2453640"/>
                  </a:cubicBezTo>
                  <a:lnTo>
                    <a:pt x="3811016" y="2453640"/>
                  </a:lnTo>
                  <a:close/>
                </a:path>
              </a:pathLst>
            </a:custGeom>
            <a:solidFill>
              <a:srgbClr val="000000">
                <a:alpha val="16863"/>
              </a:srgbClr>
            </a:solidFill>
          </p:spPr>
        </p:sp>
      </p:grpSp>
      <p:grpSp>
        <p:nvGrpSpPr>
          <p:cNvPr name="Group 14" id="14"/>
          <p:cNvGrpSpPr/>
          <p:nvPr/>
        </p:nvGrpSpPr>
        <p:grpSpPr>
          <a:xfrm rot="0">
            <a:off x="12548713" y="6076077"/>
            <a:ext cx="3314591" cy="3315573"/>
            <a:chOff x="0" y="0"/>
            <a:chExt cx="4872604" cy="4874047"/>
          </a:xfrm>
        </p:grpSpPr>
        <p:sp>
          <p:nvSpPr>
            <p:cNvPr name="Freeform 15" id="15"/>
            <p:cNvSpPr/>
            <p:nvPr/>
          </p:nvSpPr>
          <p:spPr>
            <a:xfrm flipH="false" flipV="false" rot="0">
              <a:off x="0" y="0"/>
              <a:ext cx="4872482" cy="4874006"/>
            </a:xfrm>
            <a:custGeom>
              <a:avLst/>
              <a:gdLst/>
              <a:ahLst/>
              <a:cxnLst/>
              <a:rect r="r" b="b" t="t" l="l"/>
              <a:pathLst>
                <a:path h="4874006" w="4872482">
                  <a:moveTo>
                    <a:pt x="3811016" y="2437003"/>
                  </a:moveTo>
                  <a:cubicBezTo>
                    <a:pt x="3811016" y="2437003"/>
                    <a:pt x="3811016" y="2437003"/>
                    <a:pt x="3811016" y="2437003"/>
                  </a:cubicBezTo>
                  <a:cubicBezTo>
                    <a:pt x="3811016" y="3202940"/>
                    <a:pt x="3201924" y="3812159"/>
                    <a:pt x="2436241" y="3812159"/>
                  </a:cubicBezTo>
                  <a:cubicBezTo>
                    <a:pt x="1687957" y="3812159"/>
                    <a:pt x="1061466" y="3202940"/>
                    <a:pt x="1061466" y="2437003"/>
                  </a:cubicBezTo>
                  <a:cubicBezTo>
                    <a:pt x="1061466" y="1688465"/>
                    <a:pt x="1687957" y="1061847"/>
                    <a:pt x="2436241" y="1061847"/>
                  </a:cubicBezTo>
                  <a:cubicBezTo>
                    <a:pt x="2436241" y="0"/>
                    <a:pt x="2436241" y="0"/>
                    <a:pt x="2436241" y="0"/>
                  </a:cubicBezTo>
                  <a:cubicBezTo>
                    <a:pt x="1096391" y="0"/>
                    <a:pt x="0" y="1096645"/>
                    <a:pt x="0" y="2437003"/>
                  </a:cubicBezTo>
                  <a:cubicBezTo>
                    <a:pt x="0" y="3777361"/>
                    <a:pt x="1096391" y="4874006"/>
                    <a:pt x="2436241" y="4874006"/>
                  </a:cubicBezTo>
                  <a:cubicBezTo>
                    <a:pt x="3776091" y="4874006"/>
                    <a:pt x="4872482" y="3777361"/>
                    <a:pt x="4872482" y="2437003"/>
                  </a:cubicBezTo>
                  <a:cubicBezTo>
                    <a:pt x="4872482" y="2437003"/>
                    <a:pt x="4872482" y="2437003"/>
                    <a:pt x="4872482" y="2437003"/>
                  </a:cubicBezTo>
                  <a:lnTo>
                    <a:pt x="3811016" y="2437003"/>
                  </a:lnTo>
                  <a:close/>
                </a:path>
              </a:pathLst>
            </a:custGeom>
            <a:solidFill>
              <a:srgbClr val="000000">
                <a:alpha val="16863"/>
              </a:srgbClr>
            </a:solidFill>
          </p:spPr>
        </p:sp>
      </p:grpSp>
      <p:grpSp>
        <p:nvGrpSpPr>
          <p:cNvPr name="Group 16" id="16"/>
          <p:cNvGrpSpPr/>
          <p:nvPr/>
        </p:nvGrpSpPr>
        <p:grpSpPr>
          <a:xfrm rot="0">
            <a:off x="10878301" y="4356293"/>
            <a:ext cx="1520413" cy="1520413"/>
            <a:chOff x="0" y="0"/>
            <a:chExt cx="812800" cy="812800"/>
          </a:xfrm>
        </p:grpSpPr>
        <p:sp>
          <p:nvSpPr>
            <p:cNvPr name="Freeform 17" id="17"/>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adFill rotWithShape="true">
              <a:gsLst>
                <a:gs pos="0">
                  <a:srgbClr val="000000">
                    <a:alpha val="100000"/>
                  </a:srgbClr>
                </a:gs>
                <a:gs pos="100000">
                  <a:srgbClr val="555555">
                    <a:alpha val="100000"/>
                  </a:srgbClr>
                </a:gs>
              </a:gsLst>
              <a:lin ang="0"/>
            </a:gradFill>
          </p:spPr>
        </p:sp>
        <p:sp>
          <p:nvSpPr>
            <p:cNvPr name="TextBox 18" id="18"/>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grpSp>
        <p:nvGrpSpPr>
          <p:cNvPr name="Group 19" id="19"/>
          <p:cNvGrpSpPr/>
          <p:nvPr/>
        </p:nvGrpSpPr>
        <p:grpSpPr>
          <a:xfrm rot="0">
            <a:off x="13469664" y="6983294"/>
            <a:ext cx="1522475" cy="1522475"/>
            <a:chOff x="0" y="0"/>
            <a:chExt cx="812800" cy="812800"/>
          </a:xfrm>
        </p:grpSpPr>
        <p:sp>
          <p:nvSpPr>
            <p:cNvPr name="Freeform 20" id="20"/>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adFill rotWithShape="true">
              <a:gsLst>
                <a:gs pos="0">
                  <a:srgbClr val="000000">
                    <a:alpha val="100000"/>
                  </a:srgbClr>
                </a:gs>
                <a:gs pos="100000">
                  <a:srgbClr val="555555">
                    <a:alpha val="100000"/>
                  </a:srgbClr>
                </a:gs>
              </a:gsLst>
              <a:lin ang="0"/>
            </a:gradFill>
          </p:spPr>
        </p:sp>
        <p:sp>
          <p:nvSpPr>
            <p:cNvPr name="TextBox 21" id="21"/>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grpSp>
        <p:nvGrpSpPr>
          <p:cNvPr name="Group 22" id="22"/>
          <p:cNvGrpSpPr/>
          <p:nvPr/>
        </p:nvGrpSpPr>
        <p:grpSpPr>
          <a:xfrm rot="0">
            <a:off x="13447581" y="4356293"/>
            <a:ext cx="1566642" cy="1566642"/>
            <a:chOff x="0" y="0"/>
            <a:chExt cx="812800" cy="812800"/>
          </a:xfrm>
        </p:grpSpPr>
        <p:sp>
          <p:nvSpPr>
            <p:cNvPr name="Freeform 23" id="2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adFill rotWithShape="true">
              <a:gsLst>
                <a:gs pos="0">
                  <a:srgbClr val="000000">
                    <a:alpha val="100000"/>
                  </a:srgbClr>
                </a:gs>
                <a:gs pos="100000">
                  <a:srgbClr val="555555">
                    <a:alpha val="100000"/>
                  </a:srgbClr>
                </a:gs>
              </a:gsLst>
              <a:lin ang="0"/>
            </a:gradFill>
          </p:spPr>
        </p:sp>
        <p:sp>
          <p:nvSpPr>
            <p:cNvPr name="TextBox 24" id="24"/>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Freeform 25" id="25"/>
          <p:cNvSpPr/>
          <p:nvPr/>
        </p:nvSpPr>
        <p:spPr>
          <a:xfrm flipH="false" flipV="false" rot="0">
            <a:off x="11135381" y="4636242"/>
            <a:ext cx="1006253" cy="960515"/>
          </a:xfrm>
          <a:custGeom>
            <a:avLst/>
            <a:gdLst/>
            <a:ahLst/>
            <a:cxnLst/>
            <a:rect r="r" b="b" t="t" l="l"/>
            <a:pathLst>
              <a:path h="960515" w="1006253">
                <a:moveTo>
                  <a:pt x="0" y="0"/>
                </a:moveTo>
                <a:lnTo>
                  <a:pt x="1006253" y="0"/>
                </a:lnTo>
                <a:lnTo>
                  <a:pt x="1006253" y="960515"/>
                </a:lnTo>
                <a:lnTo>
                  <a:pt x="0" y="96051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6" id="26"/>
          <p:cNvSpPr/>
          <p:nvPr/>
        </p:nvSpPr>
        <p:spPr>
          <a:xfrm flipH="false" flipV="false" rot="0">
            <a:off x="13779447" y="4644754"/>
            <a:ext cx="902910" cy="916237"/>
          </a:xfrm>
          <a:custGeom>
            <a:avLst/>
            <a:gdLst/>
            <a:ahLst/>
            <a:cxnLst/>
            <a:rect r="r" b="b" t="t" l="l"/>
            <a:pathLst>
              <a:path h="916237" w="902910">
                <a:moveTo>
                  <a:pt x="0" y="0"/>
                </a:moveTo>
                <a:lnTo>
                  <a:pt x="902910" y="0"/>
                </a:lnTo>
                <a:lnTo>
                  <a:pt x="902910" y="916237"/>
                </a:lnTo>
                <a:lnTo>
                  <a:pt x="0" y="91623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7" id="27"/>
          <p:cNvSpPr txBox="true"/>
          <p:nvPr/>
        </p:nvSpPr>
        <p:spPr>
          <a:xfrm rot="0">
            <a:off x="1663813" y="1240531"/>
            <a:ext cx="9308329" cy="812989"/>
          </a:xfrm>
          <a:prstGeom prst="rect">
            <a:avLst/>
          </a:prstGeom>
        </p:spPr>
        <p:txBody>
          <a:bodyPr anchor="t" rtlCol="false" tIns="0" lIns="0" bIns="0" rIns="0">
            <a:spAutoFit/>
          </a:bodyPr>
          <a:lstStyle/>
          <a:p>
            <a:pPr algn="ctr" marL="0" indent="0" lvl="0">
              <a:lnSpc>
                <a:spcPts val="6548"/>
              </a:lnSpc>
              <a:spcBef>
                <a:spcPct val="0"/>
              </a:spcBef>
            </a:pPr>
            <a:r>
              <a:rPr lang="en-US" sz="4745" spc="37">
                <a:solidFill>
                  <a:srgbClr val="FFFFFF"/>
                </a:solidFill>
                <a:latin typeface="Archivo Black"/>
              </a:rPr>
              <a:t>ARCHITECTURE DIAGRAM</a:t>
            </a:r>
          </a:p>
        </p:txBody>
      </p:sp>
      <p:grpSp>
        <p:nvGrpSpPr>
          <p:cNvPr name="Group 28" id="28"/>
          <p:cNvGrpSpPr/>
          <p:nvPr/>
        </p:nvGrpSpPr>
        <p:grpSpPr>
          <a:xfrm rot="0">
            <a:off x="916860" y="2663906"/>
            <a:ext cx="5689104" cy="275488"/>
            <a:chOff x="0" y="0"/>
            <a:chExt cx="4519796" cy="218865"/>
          </a:xfrm>
        </p:grpSpPr>
        <p:sp>
          <p:nvSpPr>
            <p:cNvPr name="Freeform 29" id="29"/>
            <p:cNvSpPr/>
            <p:nvPr/>
          </p:nvSpPr>
          <p:spPr>
            <a:xfrm flipH="false" flipV="false" rot="0">
              <a:off x="0" y="0"/>
              <a:ext cx="4519796" cy="218865"/>
            </a:xfrm>
            <a:custGeom>
              <a:avLst/>
              <a:gdLst/>
              <a:ahLst/>
              <a:cxnLst/>
              <a:rect r="r" b="b" t="t" l="l"/>
              <a:pathLst>
                <a:path h="218865" w="4519796">
                  <a:moveTo>
                    <a:pt x="4316596" y="0"/>
                  </a:moveTo>
                  <a:lnTo>
                    <a:pt x="0" y="0"/>
                  </a:lnTo>
                  <a:lnTo>
                    <a:pt x="203200" y="218865"/>
                  </a:lnTo>
                  <a:lnTo>
                    <a:pt x="4519796" y="218865"/>
                  </a:lnTo>
                  <a:lnTo>
                    <a:pt x="4316596" y="0"/>
                  </a:lnTo>
                  <a:close/>
                </a:path>
              </a:pathLst>
            </a:custGeom>
            <a:solidFill>
              <a:srgbClr val="727070"/>
            </a:solidFill>
            <a:ln>
              <a:noFill/>
            </a:ln>
          </p:spPr>
        </p:sp>
        <p:sp>
          <p:nvSpPr>
            <p:cNvPr name="TextBox 30" id="30"/>
            <p:cNvSpPr txBox="true"/>
            <p:nvPr/>
          </p:nvSpPr>
          <p:spPr>
            <a:xfrm>
              <a:off x="101600" y="-19050"/>
              <a:ext cx="609600" cy="6286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31" id="31"/>
          <p:cNvGrpSpPr/>
          <p:nvPr/>
        </p:nvGrpSpPr>
        <p:grpSpPr>
          <a:xfrm rot="0">
            <a:off x="1794480" y="4799151"/>
            <a:ext cx="736150" cy="662821"/>
            <a:chOff x="0" y="0"/>
            <a:chExt cx="193883" cy="174570"/>
          </a:xfrm>
        </p:grpSpPr>
        <p:sp>
          <p:nvSpPr>
            <p:cNvPr name="Freeform 32" id="32"/>
            <p:cNvSpPr/>
            <p:nvPr/>
          </p:nvSpPr>
          <p:spPr>
            <a:xfrm flipH="false" flipV="false" rot="0">
              <a:off x="0" y="0"/>
              <a:ext cx="193883" cy="174570"/>
            </a:xfrm>
            <a:custGeom>
              <a:avLst/>
              <a:gdLst/>
              <a:ahLst/>
              <a:cxnLst/>
              <a:rect r="r" b="b" t="t" l="l"/>
              <a:pathLst>
                <a:path h="174570" w="193883">
                  <a:moveTo>
                    <a:pt x="84134" y="0"/>
                  </a:moveTo>
                  <a:lnTo>
                    <a:pt x="109749" y="0"/>
                  </a:lnTo>
                  <a:cubicBezTo>
                    <a:pt x="156215" y="0"/>
                    <a:pt x="193883" y="37668"/>
                    <a:pt x="193883" y="84134"/>
                  </a:cubicBezTo>
                  <a:lnTo>
                    <a:pt x="193883" y="90436"/>
                  </a:lnTo>
                  <a:cubicBezTo>
                    <a:pt x="193883" y="136902"/>
                    <a:pt x="156215" y="174570"/>
                    <a:pt x="109749" y="174570"/>
                  </a:cubicBezTo>
                  <a:lnTo>
                    <a:pt x="84134" y="174570"/>
                  </a:lnTo>
                  <a:cubicBezTo>
                    <a:pt x="37668" y="174570"/>
                    <a:pt x="0" y="136902"/>
                    <a:pt x="0" y="90436"/>
                  </a:cubicBezTo>
                  <a:lnTo>
                    <a:pt x="0" y="84134"/>
                  </a:lnTo>
                  <a:cubicBezTo>
                    <a:pt x="0" y="37668"/>
                    <a:pt x="37668" y="0"/>
                    <a:pt x="84134" y="0"/>
                  </a:cubicBezTo>
                  <a:close/>
                </a:path>
              </a:pathLst>
            </a:custGeom>
            <a:solidFill>
              <a:srgbClr val="1A1A1A"/>
            </a:solidFill>
          </p:spPr>
        </p:sp>
        <p:sp>
          <p:nvSpPr>
            <p:cNvPr name="TextBox 33" id="33"/>
            <p:cNvSpPr txBox="true"/>
            <p:nvPr/>
          </p:nvSpPr>
          <p:spPr>
            <a:xfrm>
              <a:off x="0" y="-66675"/>
              <a:ext cx="812800" cy="879475"/>
            </a:xfrm>
            <a:prstGeom prst="rect">
              <a:avLst/>
            </a:prstGeom>
          </p:spPr>
          <p:txBody>
            <a:bodyPr anchor="t" rtlCol="false" tIns="50800" lIns="50800" bIns="50800" rIns="50800"/>
            <a:lstStyle/>
            <a:p>
              <a:pPr algn="ctr" marL="0" indent="0" lvl="0">
                <a:lnSpc>
                  <a:spcPts val="4114"/>
                </a:lnSpc>
                <a:spcBef>
                  <a:spcPct val="0"/>
                </a:spcBef>
              </a:pPr>
              <a:r>
                <a:rPr lang="en-US" sz="2981" spc="29">
                  <a:solidFill>
                    <a:srgbClr val="FFFFFF"/>
                  </a:solidFill>
                  <a:latin typeface="Montserrat Classic Bold"/>
                </a:rPr>
                <a:t>02</a:t>
              </a:r>
            </a:p>
          </p:txBody>
        </p:sp>
      </p:grpSp>
      <p:sp>
        <p:nvSpPr>
          <p:cNvPr name="TextBox 34" id="34"/>
          <p:cNvSpPr txBox="true"/>
          <p:nvPr/>
        </p:nvSpPr>
        <p:spPr>
          <a:xfrm rot="0">
            <a:off x="2631896" y="4925827"/>
            <a:ext cx="6346855" cy="325517"/>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Light"/>
              </a:rPr>
              <a:t> Exploratory Data Analysis (EDA)</a:t>
            </a:r>
          </a:p>
        </p:txBody>
      </p:sp>
      <p:grpSp>
        <p:nvGrpSpPr>
          <p:cNvPr name="Group 35" id="35"/>
          <p:cNvGrpSpPr/>
          <p:nvPr/>
        </p:nvGrpSpPr>
        <p:grpSpPr>
          <a:xfrm rot="0">
            <a:off x="1794480" y="6143614"/>
            <a:ext cx="736150" cy="662821"/>
            <a:chOff x="0" y="0"/>
            <a:chExt cx="193883" cy="174570"/>
          </a:xfrm>
        </p:grpSpPr>
        <p:sp>
          <p:nvSpPr>
            <p:cNvPr name="Freeform 36" id="36"/>
            <p:cNvSpPr/>
            <p:nvPr/>
          </p:nvSpPr>
          <p:spPr>
            <a:xfrm flipH="false" flipV="false" rot="0">
              <a:off x="0" y="0"/>
              <a:ext cx="193883" cy="174570"/>
            </a:xfrm>
            <a:custGeom>
              <a:avLst/>
              <a:gdLst/>
              <a:ahLst/>
              <a:cxnLst/>
              <a:rect r="r" b="b" t="t" l="l"/>
              <a:pathLst>
                <a:path h="174570" w="193883">
                  <a:moveTo>
                    <a:pt x="84134" y="0"/>
                  </a:moveTo>
                  <a:lnTo>
                    <a:pt x="109749" y="0"/>
                  </a:lnTo>
                  <a:cubicBezTo>
                    <a:pt x="156215" y="0"/>
                    <a:pt x="193883" y="37668"/>
                    <a:pt x="193883" y="84134"/>
                  </a:cubicBezTo>
                  <a:lnTo>
                    <a:pt x="193883" y="90436"/>
                  </a:lnTo>
                  <a:cubicBezTo>
                    <a:pt x="193883" y="136902"/>
                    <a:pt x="156215" y="174570"/>
                    <a:pt x="109749" y="174570"/>
                  </a:cubicBezTo>
                  <a:lnTo>
                    <a:pt x="84134" y="174570"/>
                  </a:lnTo>
                  <a:cubicBezTo>
                    <a:pt x="37668" y="174570"/>
                    <a:pt x="0" y="136902"/>
                    <a:pt x="0" y="90436"/>
                  </a:cubicBezTo>
                  <a:lnTo>
                    <a:pt x="0" y="84134"/>
                  </a:lnTo>
                  <a:cubicBezTo>
                    <a:pt x="0" y="37668"/>
                    <a:pt x="37668" y="0"/>
                    <a:pt x="84134" y="0"/>
                  </a:cubicBezTo>
                  <a:close/>
                </a:path>
              </a:pathLst>
            </a:custGeom>
            <a:solidFill>
              <a:srgbClr val="1A1A1A"/>
            </a:solidFill>
          </p:spPr>
        </p:sp>
        <p:sp>
          <p:nvSpPr>
            <p:cNvPr name="TextBox 37" id="37"/>
            <p:cNvSpPr txBox="true"/>
            <p:nvPr/>
          </p:nvSpPr>
          <p:spPr>
            <a:xfrm>
              <a:off x="0" y="-66675"/>
              <a:ext cx="812800" cy="879475"/>
            </a:xfrm>
            <a:prstGeom prst="rect">
              <a:avLst/>
            </a:prstGeom>
          </p:spPr>
          <p:txBody>
            <a:bodyPr anchor="t" rtlCol="false" tIns="50800" lIns="50800" bIns="50800" rIns="50800"/>
            <a:lstStyle/>
            <a:p>
              <a:pPr algn="ctr" marL="0" indent="0" lvl="0">
                <a:lnSpc>
                  <a:spcPts val="4114"/>
                </a:lnSpc>
                <a:spcBef>
                  <a:spcPct val="0"/>
                </a:spcBef>
              </a:pPr>
              <a:r>
                <a:rPr lang="en-US" sz="2981" spc="29">
                  <a:solidFill>
                    <a:srgbClr val="FFFFFF"/>
                  </a:solidFill>
                  <a:latin typeface="Montserrat Classic Bold"/>
                </a:rPr>
                <a:t>03</a:t>
              </a:r>
            </a:p>
          </p:txBody>
        </p:sp>
      </p:grpSp>
      <p:sp>
        <p:nvSpPr>
          <p:cNvPr name="TextBox 38" id="38"/>
          <p:cNvSpPr txBox="true"/>
          <p:nvPr/>
        </p:nvSpPr>
        <p:spPr>
          <a:xfrm rot="0">
            <a:off x="2689046" y="6280893"/>
            <a:ext cx="6346855" cy="325517"/>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Light"/>
              </a:rPr>
              <a:t>Feature Engineering</a:t>
            </a:r>
          </a:p>
        </p:txBody>
      </p:sp>
      <p:grpSp>
        <p:nvGrpSpPr>
          <p:cNvPr name="Group 39" id="39"/>
          <p:cNvGrpSpPr/>
          <p:nvPr/>
        </p:nvGrpSpPr>
        <p:grpSpPr>
          <a:xfrm rot="0">
            <a:off x="12085550" y="-616293"/>
            <a:ext cx="9534019" cy="1112295"/>
            <a:chOff x="0" y="0"/>
            <a:chExt cx="1876002" cy="218865"/>
          </a:xfrm>
        </p:grpSpPr>
        <p:sp>
          <p:nvSpPr>
            <p:cNvPr name="Freeform 40" id="40"/>
            <p:cNvSpPr/>
            <p:nvPr/>
          </p:nvSpPr>
          <p:spPr>
            <a:xfrm flipH="false" flipV="false" rot="0">
              <a:off x="0" y="0"/>
              <a:ext cx="1876002" cy="218865"/>
            </a:xfrm>
            <a:custGeom>
              <a:avLst/>
              <a:gdLst/>
              <a:ahLst/>
              <a:cxnLst/>
              <a:rect r="r" b="b" t="t" l="l"/>
              <a:pathLst>
                <a:path h="218865" w="1876002">
                  <a:moveTo>
                    <a:pt x="1672802" y="0"/>
                  </a:moveTo>
                  <a:lnTo>
                    <a:pt x="0" y="0"/>
                  </a:lnTo>
                  <a:lnTo>
                    <a:pt x="203200" y="218865"/>
                  </a:lnTo>
                  <a:lnTo>
                    <a:pt x="1876002" y="218865"/>
                  </a:lnTo>
                  <a:lnTo>
                    <a:pt x="1672802" y="0"/>
                  </a:lnTo>
                  <a:close/>
                </a:path>
              </a:pathLst>
            </a:custGeom>
            <a:solidFill>
              <a:srgbClr val="363636"/>
            </a:solidFill>
            <a:ln>
              <a:noFill/>
            </a:ln>
          </p:spPr>
        </p:sp>
        <p:sp>
          <p:nvSpPr>
            <p:cNvPr name="TextBox 41" id="41"/>
            <p:cNvSpPr txBox="true"/>
            <p:nvPr/>
          </p:nvSpPr>
          <p:spPr>
            <a:xfrm>
              <a:off x="101600" y="-19050"/>
              <a:ext cx="609600" cy="6286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AutoShape 42" id="42"/>
          <p:cNvSpPr/>
          <p:nvPr/>
        </p:nvSpPr>
        <p:spPr>
          <a:xfrm>
            <a:off x="-715490" y="476952"/>
            <a:ext cx="12921291" cy="0"/>
          </a:xfrm>
          <a:prstGeom prst="line">
            <a:avLst/>
          </a:prstGeom>
          <a:ln cap="flat" w="38100">
            <a:solidFill>
              <a:srgbClr val="000000"/>
            </a:solidFill>
            <a:prstDash val="solid"/>
            <a:headEnd type="none" len="sm" w="sm"/>
            <a:tailEnd type="none" len="sm" w="sm"/>
          </a:ln>
        </p:spPr>
      </p:sp>
      <p:sp>
        <p:nvSpPr>
          <p:cNvPr name="Freeform 43" id="43"/>
          <p:cNvSpPr/>
          <p:nvPr/>
        </p:nvSpPr>
        <p:spPr>
          <a:xfrm flipH="false" flipV="false" rot="0">
            <a:off x="13779447" y="7271584"/>
            <a:ext cx="902910" cy="902910"/>
          </a:xfrm>
          <a:custGeom>
            <a:avLst/>
            <a:gdLst/>
            <a:ahLst/>
            <a:cxnLst/>
            <a:rect r="r" b="b" t="t" l="l"/>
            <a:pathLst>
              <a:path h="902910" w="902910">
                <a:moveTo>
                  <a:pt x="0" y="0"/>
                </a:moveTo>
                <a:lnTo>
                  <a:pt x="902910" y="0"/>
                </a:lnTo>
                <a:lnTo>
                  <a:pt x="902910" y="902910"/>
                </a:lnTo>
                <a:lnTo>
                  <a:pt x="0" y="90291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44" id="44"/>
          <p:cNvGrpSpPr/>
          <p:nvPr/>
        </p:nvGrpSpPr>
        <p:grpSpPr>
          <a:xfrm rot="0">
            <a:off x="1804005" y="7520810"/>
            <a:ext cx="736150" cy="662821"/>
            <a:chOff x="0" y="0"/>
            <a:chExt cx="193883" cy="174570"/>
          </a:xfrm>
        </p:grpSpPr>
        <p:sp>
          <p:nvSpPr>
            <p:cNvPr name="Freeform 45" id="45"/>
            <p:cNvSpPr/>
            <p:nvPr/>
          </p:nvSpPr>
          <p:spPr>
            <a:xfrm flipH="false" flipV="false" rot="0">
              <a:off x="0" y="0"/>
              <a:ext cx="193883" cy="174570"/>
            </a:xfrm>
            <a:custGeom>
              <a:avLst/>
              <a:gdLst/>
              <a:ahLst/>
              <a:cxnLst/>
              <a:rect r="r" b="b" t="t" l="l"/>
              <a:pathLst>
                <a:path h="174570" w="193883">
                  <a:moveTo>
                    <a:pt x="84134" y="0"/>
                  </a:moveTo>
                  <a:lnTo>
                    <a:pt x="109749" y="0"/>
                  </a:lnTo>
                  <a:cubicBezTo>
                    <a:pt x="156215" y="0"/>
                    <a:pt x="193883" y="37668"/>
                    <a:pt x="193883" y="84134"/>
                  </a:cubicBezTo>
                  <a:lnTo>
                    <a:pt x="193883" y="90436"/>
                  </a:lnTo>
                  <a:cubicBezTo>
                    <a:pt x="193883" y="136902"/>
                    <a:pt x="156215" y="174570"/>
                    <a:pt x="109749" y="174570"/>
                  </a:cubicBezTo>
                  <a:lnTo>
                    <a:pt x="84134" y="174570"/>
                  </a:lnTo>
                  <a:cubicBezTo>
                    <a:pt x="37668" y="174570"/>
                    <a:pt x="0" y="136902"/>
                    <a:pt x="0" y="90436"/>
                  </a:cubicBezTo>
                  <a:lnTo>
                    <a:pt x="0" y="84134"/>
                  </a:lnTo>
                  <a:cubicBezTo>
                    <a:pt x="0" y="37668"/>
                    <a:pt x="37668" y="0"/>
                    <a:pt x="84134" y="0"/>
                  </a:cubicBezTo>
                  <a:close/>
                </a:path>
              </a:pathLst>
            </a:custGeom>
            <a:solidFill>
              <a:srgbClr val="1A1A1A"/>
            </a:solidFill>
          </p:spPr>
        </p:sp>
        <p:sp>
          <p:nvSpPr>
            <p:cNvPr name="TextBox 46" id="46"/>
            <p:cNvSpPr txBox="true"/>
            <p:nvPr/>
          </p:nvSpPr>
          <p:spPr>
            <a:xfrm>
              <a:off x="0" y="-66675"/>
              <a:ext cx="812800" cy="879475"/>
            </a:xfrm>
            <a:prstGeom prst="rect">
              <a:avLst/>
            </a:prstGeom>
          </p:spPr>
          <p:txBody>
            <a:bodyPr anchor="t" rtlCol="false" tIns="50800" lIns="50800" bIns="50800" rIns="50800"/>
            <a:lstStyle/>
            <a:p>
              <a:pPr algn="ctr" marL="0" indent="0" lvl="0">
                <a:lnSpc>
                  <a:spcPts val="4114"/>
                </a:lnSpc>
                <a:spcBef>
                  <a:spcPct val="0"/>
                </a:spcBef>
              </a:pPr>
              <a:r>
                <a:rPr lang="en-US" sz="2981" spc="29">
                  <a:solidFill>
                    <a:srgbClr val="FFFFFF"/>
                  </a:solidFill>
                  <a:latin typeface="Montserrat Classic Bold"/>
                </a:rPr>
                <a:t>04</a:t>
              </a:r>
            </a:p>
          </p:txBody>
        </p:sp>
      </p:grpSp>
      <p:sp>
        <p:nvSpPr>
          <p:cNvPr name="TextBox 47" id="47"/>
          <p:cNvSpPr txBox="true"/>
          <p:nvPr/>
        </p:nvSpPr>
        <p:spPr>
          <a:xfrm rot="0">
            <a:off x="2698571" y="7644635"/>
            <a:ext cx="6346855" cy="325517"/>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Light"/>
              </a:rPr>
              <a:t>Machine Learning Model Training</a:t>
            </a:r>
          </a:p>
        </p:txBody>
      </p:sp>
      <p:grpSp>
        <p:nvGrpSpPr>
          <p:cNvPr name="Group 48" id="48"/>
          <p:cNvGrpSpPr/>
          <p:nvPr/>
        </p:nvGrpSpPr>
        <p:grpSpPr>
          <a:xfrm rot="0">
            <a:off x="1804005" y="8812281"/>
            <a:ext cx="736150" cy="662821"/>
            <a:chOff x="0" y="0"/>
            <a:chExt cx="193883" cy="174570"/>
          </a:xfrm>
        </p:grpSpPr>
        <p:sp>
          <p:nvSpPr>
            <p:cNvPr name="Freeform 49" id="49"/>
            <p:cNvSpPr/>
            <p:nvPr/>
          </p:nvSpPr>
          <p:spPr>
            <a:xfrm flipH="false" flipV="false" rot="0">
              <a:off x="0" y="0"/>
              <a:ext cx="193883" cy="174570"/>
            </a:xfrm>
            <a:custGeom>
              <a:avLst/>
              <a:gdLst/>
              <a:ahLst/>
              <a:cxnLst/>
              <a:rect r="r" b="b" t="t" l="l"/>
              <a:pathLst>
                <a:path h="174570" w="193883">
                  <a:moveTo>
                    <a:pt x="84134" y="0"/>
                  </a:moveTo>
                  <a:lnTo>
                    <a:pt x="109749" y="0"/>
                  </a:lnTo>
                  <a:cubicBezTo>
                    <a:pt x="156215" y="0"/>
                    <a:pt x="193883" y="37668"/>
                    <a:pt x="193883" y="84134"/>
                  </a:cubicBezTo>
                  <a:lnTo>
                    <a:pt x="193883" y="90436"/>
                  </a:lnTo>
                  <a:cubicBezTo>
                    <a:pt x="193883" y="136902"/>
                    <a:pt x="156215" y="174570"/>
                    <a:pt x="109749" y="174570"/>
                  </a:cubicBezTo>
                  <a:lnTo>
                    <a:pt x="84134" y="174570"/>
                  </a:lnTo>
                  <a:cubicBezTo>
                    <a:pt x="37668" y="174570"/>
                    <a:pt x="0" y="136902"/>
                    <a:pt x="0" y="90436"/>
                  </a:cubicBezTo>
                  <a:lnTo>
                    <a:pt x="0" y="84134"/>
                  </a:lnTo>
                  <a:cubicBezTo>
                    <a:pt x="0" y="37668"/>
                    <a:pt x="37668" y="0"/>
                    <a:pt x="84134" y="0"/>
                  </a:cubicBezTo>
                  <a:close/>
                </a:path>
              </a:pathLst>
            </a:custGeom>
            <a:solidFill>
              <a:srgbClr val="1A1A1A"/>
            </a:solidFill>
          </p:spPr>
        </p:sp>
        <p:sp>
          <p:nvSpPr>
            <p:cNvPr name="TextBox 50" id="50"/>
            <p:cNvSpPr txBox="true"/>
            <p:nvPr/>
          </p:nvSpPr>
          <p:spPr>
            <a:xfrm>
              <a:off x="0" y="-66675"/>
              <a:ext cx="812800" cy="879475"/>
            </a:xfrm>
            <a:prstGeom prst="rect">
              <a:avLst/>
            </a:prstGeom>
          </p:spPr>
          <p:txBody>
            <a:bodyPr anchor="t" rtlCol="false" tIns="50800" lIns="50800" bIns="50800" rIns="50800"/>
            <a:lstStyle/>
            <a:p>
              <a:pPr algn="ctr" marL="0" indent="0" lvl="0">
                <a:lnSpc>
                  <a:spcPts val="4114"/>
                </a:lnSpc>
                <a:spcBef>
                  <a:spcPct val="0"/>
                </a:spcBef>
              </a:pPr>
              <a:r>
                <a:rPr lang="en-US" sz="2981" spc="29">
                  <a:solidFill>
                    <a:srgbClr val="FFFFFF"/>
                  </a:solidFill>
                  <a:latin typeface="Montserrat Classic Bold"/>
                </a:rPr>
                <a:t>05</a:t>
              </a:r>
            </a:p>
          </p:txBody>
        </p:sp>
      </p:grpSp>
      <p:sp>
        <p:nvSpPr>
          <p:cNvPr name="TextBox 51" id="51"/>
          <p:cNvSpPr txBox="true"/>
          <p:nvPr/>
        </p:nvSpPr>
        <p:spPr>
          <a:xfrm rot="0">
            <a:off x="2698571" y="8922652"/>
            <a:ext cx="6346855" cy="325517"/>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Light"/>
              </a:rPr>
              <a:t>Model Evaluation and Deployment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949371" y="1430271"/>
            <a:ext cx="15513973" cy="8379321"/>
          </a:xfrm>
          <a:custGeom>
            <a:avLst/>
            <a:gdLst/>
            <a:ahLst/>
            <a:cxnLst/>
            <a:rect r="r" b="b" t="t" l="l"/>
            <a:pathLst>
              <a:path h="8379321" w="15513973">
                <a:moveTo>
                  <a:pt x="0" y="0"/>
                </a:moveTo>
                <a:lnTo>
                  <a:pt x="15513973" y="0"/>
                </a:lnTo>
                <a:lnTo>
                  <a:pt x="15513973" y="8379321"/>
                </a:lnTo>
                <a:lnTo>
                  <a:pt x="0" y="8379321"/>
                </a:lnTo>
                <a:lnTo>
                  <a:pt x="0" y="0"/>
                </a:lnTo>
                <a:close/>
              </a:path>
            </a:pathLst>
          </a:custGeom>
          <a:blipFill>
            <a:blip r:embed="rId2"/>
            <a:stretch>
              <a:fillRect l="0" t="-3370" r="0" b="-4723"/>
            </a:stretch>
          </a:blipFill>
        </p:spPr>
      </p:sp>
      <p:sp>
        <p:nvSpPr>
          <p:cNvPr name="TextBox 3" id="3"/>
          <p:cNvSpPr txBox="true"/>
          <p:nvPr/>
        </p:nvSpPr>
        <p:spPr>
          <a:xfrm rot="0">
            <a:off x="2647834" y="531879"/>
            <a:ext cx="12616672" cy="898392"/>
          </a:xfrm>
          <a:prstGeom prst="rect">
            <a:avLst/>
          </a:prstGeom>
        </p:spPr>
        <p:txBody>
          <a:bodyPr anchor="t" rtlCol="false" tIns="0" lIns="0" bIns="0" rIns="0">
            <a:spAutoFit/>
          </a:bodyPr>
          <a:lstStyle/>
          <a:p>
            <a:pPr algn="ctr" marL="0" indent="0" lvl="0">
              <a:lnSpc>
                <a:spcPts val="7291"/>
              </a:lnSpc>
              <a:spcBef>
                <a:spcPct val="0"/>
              </a:spcBef>
            </a:pPr>
            <a:r>
              <a:rPr lang="en-US" sz="5283" spc="184">
                <a:solidFill>
                  <a:srgbClr val="010101"/>
                </a:solidFill>
                <a:latin typeface="Archivo Black"/>
              </a:rPr>
              <a:t>WEB SCRAPING SITE</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8896350" y="1105323"/>
            <a:ext cx="7703092" cy="1702435"/>
          </a:xfrm>
          <a:prstGeom prst="rect">
            <a:avLst/>
          </a:prstGeom>
        </p:spPr>
        <p:txBody>
          <a:bodyPr anchor="t" rtlCol="false" tIns="0" lIns="0" bIns="0" rIns="0">
            <a:spAutoFit/>
          </a:bodyPr>
          <a:lstStyle/>
          <a:p>
            <a:pPr algn="l" marL="0" indent="0" lvl="0">
              <a:lnSpc>
                <a:spcPts val="2765"/>
              </a:lnSpc>
              <a:spcBef>
                <a:spcPct val="0"/>
              </a:spcBef>
            </a:pPr>
            <a:r>
              <a:rPr lang="en-US" sz="1975">
                <a:solidFill>
                  <a:srgbClr val="231F20"/>
                </a:solidFill>
                <a:latin typeface="Open Sauce Bold"/>
              </a:rPr>
              <a:t>Beautiful Soup</a:t>
            </a:r>
            <a:r>
              <a:rPr lang="en-US" sz="1975">
                <a:solidFill>
                  <a:srgbClr val="231F20"/>
                </a:solidFill>
                <a:latin typeface="Open Sauce"/>
              </a:rPr>
              <a:t> is a Python library used for web scraping. It allows you to parse HTML and XML documents, navigate the parse tree, and extract data from the documents in a convenient way. Web scraping is the process of extracting information or data from websites.</a:t>
            </a:r>
          </a:p>
        </p:txBody>
      </p:sp>
      <p:sp>
        <p:nvSpPr>
          <p:cNvPr name="TextBox 3" id="3"/>
          <p:cNvSpPr txBox="true"/>
          <p:nvPr/>
        </p:nvSpPr>
        <p:spPr>
          <a:xfrm rot="0">
            <a:off x="8896350" y="490855"/>
            <a:ext cx="7703092" cy="537845"/>
          </a:xfrm>
          <a:prstGeom prst="rect">
            <a:avLst/>
          </a:prstGeom>
        </p:spPr>
        <p:txBody>
          <a:bodyPr anchor="t" rtlCol="false" tIns="0" lIns="0" bIns="0" rIns="0">
            <a:spAutoFit/>
          </a:bodyPr>
          <a:lstStyle/>
          <a:p>
            <a:pPr algn="l" marL="0" indent="0" lvl="0">
              <a:lnSpc>
                <a:spcPts val="4480"/>
              </a:lnSpc>
              <a:spcBef>
                <a:spcPct val="0"/>
              </a:spcBef>
            </a:pPr>
            <a:r>
              <a:rPr lang="en-US" sz="3200">
                <a:solidFill>
                  <a:srgbClr val="231F20"/>
                </a:solidFill>
                <a:latin typeface="Montserrat Classic"/>
              </a:rPr>
              <a:t>BeautifulSoup</a:t>
            </a:r>
          </a:p>
        </p:txBody>
      </p:sp>
      <p:sp>
        <p:nvSpPr>
          <p:cNvPr name="TextBox 4" id="4"/>
          <p:cNvSpPr txBox="true"/>
          <p:nvPr/>
        </p:nvSpPr>
        <p:spPr>
          <a:xfrm rot="0">
            <a:off x="8896350" y="3898053"/>
            <a:ext cx="7703092" cy="1016635"/>
          </a:xfrm>
          <a:prstGeom prst="rect">
            <a:avLst/>
          </a:prstGeom>
        </p:spPr>
        <p:txBody>
          <a:bodyPr anchor="t" rtlCol="false" tIns="0" lIns="0" bIns="0" rIns="0">
            <a:spAutoFit/>
          </a:bodyPr>
          <a:lstStyle/>
          <a:p>
            <a:pPr algn="l" marL="0" indent="0" lvl="0">
              <a:lnSpc>
                <a:spcPts val="2765"/>
              </a:lnSpc>
              <a:spcBef>
                <a:spcPct val="0"/>
              </a:spcBef>
            </a:pPr>
            <a:r>
              <a:rPr lang="en-US" sz="1975">
                <a:solidFill>
                  <a:srgbClr val="231F20"/>
                </a:solidFill>
                <a:latin typeface="Open Sauce"/>
              </a:rPr>
              <a:t>In order to fill-in for the missing values in our dataset we used the KNN Imputer that estimates the missing values based on the KNN algorithm.</a:t>
            </a:r>
          </a:p>
        </p:txBody>
      </p:sp>
      <p:sp>
        <p:nvSpPr>
          <p:cNvPr name="TextBox 5" id="5"/>
          <p:cNvSpPr txBox="true"/>
          <p:nvPr/>
        </p:nvSpPr>
        <p:spPr>
          <a:xfrm rot="0">
            <a:off x="8896350" y="3284008"/>
            <a:ext cx="7703092" cy="537845"/>
          </a:xfrm>
          <a:prstGeom prst="rect">
            <a:avLst/>
          </a:prstGeom>
        </p:spPr>
        <p:txBody>
          <a:bodyPr anchor="t" rtlCol="false" tIns="0" lIns="0" bIns="0" rIns="0">
            <a:spAutoFit/>
          </a:bodyPr>
          <a:lstStyle/>
          <a:p>
            <a:pPr algn="l" marL="0" indent="0" lvl="0">
              <a:lnSpc>
                <a:spcPts val="4480"/>
              </a:lnSpc>
              <a:spcBef>
                <a:spcPct val="0"/>
              </a:spcBef>
            </a:pPr>
            <a:r>
              <a:rPr lang="en-US" sz="3200">
                <a:solidFill>
                  <a:srgbClr val="231F20"/>
                </a:solidFill>
                <a:latin typeface="Montserrat Classic"/>
              </a:rPr>
              <a:t>KNN Imputer</a:t>
            </a:r>
          </a:p>
        </p:txBody>
      </p:sp>
      <p:sp>
        <p:nvSpPr>
          <p:cNvPr name="TextBox 6" id="6"/>
          <p:cNvSpPr txBox="true"/>
          <p:nvPr/>
        </p:nvSpPr>
        <p:spPr>
          <a:xfrm rot="0">
            <a:off x="8896350" y="6024880"/>
            <a:ext cx="7703092" cy="1016635"/>
          </a:xfrm>
          <a:prstGeom prst="rect">
            <a:avLst/>
          </a:prstGeom>
        </p:spPr>
        <p:txBody>
          <a:bodyPr anchor="t" rtlCol="false" tIns="0" lIns="0" bIns="0" rIns="0">
            <a:spAutoFit/>
          </a:bodyPr>
          <a:lstStyle/>
          <a:p>
            <a:pPr algn="l" marL="0" indent="0" lvl="0">
              <a:lnSpc>
                <a:spcPts val="2765"/>
              </a:lnSpc>
              <a:spcBef>
                <a:spcPct val="0"/>
              </a:spcBef>
            </a:pPr>
            <a:r>
              <a:rPr lang="en-US" sz="1975">
                <a:solidFill>
                  <a:srgbClr val="231F20"/>
                </a:solidFill>
                <a:latin typeface="Open Sauce"/>
              </a:rPr>
              <a:t>We used the PowerTransformer class from sklearn.preprocessing in order to scale the numerical features in our dataset.</a:t>
            </a:r>
          </a:p>
        </p:txBody>
      </p:sp>
      <p:sp>
        <p:nvSpPr>
          <p:cNvPr name="TextBox 7" id="7"/>
          <p:cNvSpPr txBox="true"/>
          <p:nvPr/>
        </p:nvSpPr>
        <p:spPr>
          <a:xfrm rot="0">
            <a:off x="8896350" y="5390938"/>
            <a:ext cx="7703092" cy="537845"/>
          </a:xfrm>
          <a:prstGeom prst="rect">
            <a:avLst/>
          </a:prstGeom>
        </p:spPr>
        <p:txBody>
          <a:bodyPr anchor="t" rtlCol="false" tIns="0" lIns="0" bIns="0" rIns="0">
            <a:spAutoFit/>
          </a:bodyPr>
          <a:lstStyle/>
          <a:p>
            <a:pPr algn="l" marL="0" indent="0" lvl="0">
              <a:lnSpc>
                <a:spcPts val="4480"/>
              </a:lnSpc>
              <a:spcBef>
                <a:spcPct val="0"/>
              </a:spcBef>
            </a:pPr>
            <a:r>
              <a:rPr lang="en-US" sz="3200">
                <a:solidFill>
                  <a:srgbClr val="231F20"/>
                </a:solidFill>
                <a:latin typeface="Montserrat Classic"/>
              </a:rPr>
              <a:t>PowerTransformer</a:t>
            </a:r>
          </a:p>
        </p:txBody>
      </p:sp>
      <p:sp>
        <p:nvSpPr>
          <p:cNvPr name="TextBox 8" id="8"/>
          <p:cNvSpPr txBox="true"/>
          <p:nvPr/>
        </p:nvSpPr>
        <p:spPr>
          <a:xfrm rot="0">
            <a:off x="8896350" y="8150860"/>
            <a:ext cx="7455442" cy="1359535"/>
          </a:xfrm>
          <a:prstGeom prst="rect">
            <a:avLst/>
          </a:prstGeom>
        </p:spPr>
        <p:txBody>
          <a:bodyPr anchor="t" rtlCol="false" tIns="0" lIns="0" bIns="0" rIns="0">
            <a:spAutoFit/>
          </a:bodyPr>
          <a:lstStyle/>
          <a:p>
            <a:pPr>
              <a:lnSpc>
                <a:spcPts val="2765"/>
              </a:lnSpc>
            </a:pPr>
            <a:r>
              <a:rPr lang="en-US" sz="1975">
                <a:solidFill>
                  <a:srgbClr val="231F20"/>
                </a:solidFill>
                <a:latin typeface="Open Sauce"/>
              </a:rPr>
              <a:t>After running our dataset on various models, we found out that BaggingRegressor is performing the best.</a:t>
            </a:r>
          </a:p>
          <a:p>
            <a:pPr>
              <a:lnSpc>
                <a:spcPts val="2765"/>
              </a:lnSpc>
            </a:pPr>
          </a:p>
          <a:p>
            <a:pPr algn="l" marL="0" indent="0" lvl="0">
              <a:lnSpc>
                <a:spcPts val="2765"/>
              </a:lnSpc>
              <a:spcBef>
                <a:spcPct val="0"/>
              </a:spcBef>
            </a:pPr>
          </a:p>
        </p:txBody>
      </p:sp>
      <p:sp>
        <p:nvSpPr>
          <p:cNvPr name="TextBox 9" id="9"/>
          <p:cNvSpPr txBox="true"/>
          <p:nvPr/>
        </p:nvSpPr>
        <p:spPr>
          <a:xfrm rot="0">
            <a:off x="8896350" y="7517765"/>
            <a:ext cx="7703092" cy="537845"/>
          </a:xfrm>
          <a:prstGeom prst="rect">
            <a:avLst/>
          </a:prstGeom>
        </p:spPr>
        <p:txBody>
          <a:bodyPr anchor="t" rtlCol="false" tIns="0" lIns="0" bIns="0" rIns="0">
            <a:spAutoFit/>
          </a:bodyPr>
          <a:lstStyle/>
          <a:p>
            <a:pPr algn="l" marL="0" indent="0" lvl="0">
              <a:lnSpc>
                <a:spcPts val="4480"/>
              </a:lnSpc>
              <a:spcBef>
                <a:spcPct val="0"/>
              </a:spcBef>
            </a:pPr>
            <a:r>
              <a:rPr lang="en-US" sz="3200">
                <a:solidFill>
                  <a:srgbClr val="231F20"/>
                </a:solidFill>
                <a:latin typeface="Montserrat Classic"/>
              </a:rPr>
              <a:t>BaggingRegressor</a:t>
            </a:r>
          </a:p>
        </p:txBody>
      </p:sp>
      <p:grpSp>
        <p:nvGrpSpPr>
          <p:cNvPr name="Group 10" id="10"/>
          <p:cNvGrpSpPr/>
          <p:nvPr/>
        </p:nvGrpSpPr>
        <p:grpSpPr>
          <a:xfrm rot="0">
            <a:off x="-428625" y="-355283"/>
            <a:ext cx="7448550" cy="11106150"/>
            <a:chOff x="0" y="0"/>
            <a:chExt cx="2519633" cy="3756895"/>
          </a:xfrm>
        </p:grpSpPr>
        <p:sp>
          <p:nvSpPr>
            <p:cNvPr name="Freeform 11" id="11"/>
            <p:cNvSpPr/>
            <p:nvPr/>
          </p:nvSpPr>
          <p:spPr>
            <a:xfrm flipH="false" flipV="false" rot="0">
              <a:off x="0" y="0"/>
              <a:ext cx="2519633" cy="3756895"/>
            </a:xfrm>
            <a:custGeom>
              <a:avLst/>
              <a:gdLst/>
              <a:ahLst/>
              <a:cxnLst/>
              <a:rect r="r" b="b" t="t" l="l"/>
              <a:pathLst>
                <a:path h="3756895" w="2519633">
                  <a:moveTo>
                    <a:pt x="0" y="0"/>
                  </a:moveTo>
                  <a:lnTo>
                    <a:pt x="2519633" y="0"/>
                  </a:lnTo>
                  <a:lnTo>
                    <a:pt x="2519633" y="3756895"/>
                  </a:lnTo>
                  <a:lnTo>
                    <a:pt x="0" y="3756895"/>
                  </a:lnTo>
                  <a:close/>
                </a:path>
              </a:pathLst>
            </a:custGeom>
            <a:solidFill>
              <a:srgbClr val="262626"/>
            </a:solidFill>
          </p:spPr>
        </p:sp>
      </p:grpSp>
      <p:sp>
        <p:nvSpPr>
          <p:cNvPr name="TextBox 12" id="12"/>
          <p:cNvSpPr txBox="true"/>
          <p:nvPr/>
        </p:nvSpPr>
        <p:spPr>
          <a:xfrm rot="0">
            <a:off x="1028700" y="4109720"/>
            <a:ext cx="5213892" cy="1953260"/>
          </a:xfrm>
          <a:prstGeom prst="rect">
            <a:avLst/>
          </a:prstGeom>
        </p:spPr>
        <p:txBody>
          <a:bodyPr anchor="t" rtlCol="false" tIns="0" lIns="0" bIns="0" rIns="0">
            <a:spAutoFit/>
          </a:bodyPr>
          <a:lstStyle/>
          <a:p>
            <a:pPr marL="0" indent="0" lvl="0">
              <a:lnSpc>
                <a:spcPts val="7840"/>
              </a:lnSpc>
            </a:pPr>
            <a:r>
              <a:rPr lang="en-US" sz="5600" spc="44">
                <a:solidFill>
                  <a:srgbClr val="FFFFFF"/>
                </a:solidFill>
                <a:latin typeface="Archivo Black"/>
              </a:rPr>
              <a:t>TECH STACK USED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4" r="0" b="21875"/>
          <a:stretch>
            <a:fillRect/>
          </a:stretch>
        </p:blipFill>
        <p:spPr>
          <a:xfrm flipH="true" flipV="true">
            <a:off x="0" y="0"/>
            <a:ext cx="18288000" cy="10287000"/>
          </a:xfrm>
          <a:prstGeom prst="rect">
            <a:avLst/>
          </a:prstGeom>
        </p:spPr>
      </p:pic>
      <p:grpSp>
        <p:nvGrpSpPr>
          <p:cNvPr name="Group 3" id="3"/>
          <p:cNvGrpSpPr/>
          <p:nvPr/>
        </p:nvGrpSpPr>
        <p:grpSpPr>
          <a:xfrm rot="0">
            <a:off x="-5013836" y="1028700"/>
            <a:ext cx="19354610" cy="2258023"/>
            <a:chOff x="0" y="0"/>
            <a:chExt cx="1876002" cy="218865"/>
          </a:xfrm>
        </p:grpSpPr>
        <p:sp>
          <p:nvSpPr>
            <p:cNvPr name="Freeform 4" id="4"/>
            <p:cNvSpPr/>
            <p:nvPr/>
          </p:nvSpPr>
          <p:spPr>
            <a:xfrm flipH="false" flipV="false" rot="0">
              <a:off x="0" y="0"/>
              <a:ext cx="1876002" cy="218865"/>
            </a:xfrm>
            <a:custGeom>
              <a:avLst/>
              <a:gdLst/>
              <a:ahLst/>
              <a:cxnLst/>
              <a:rect r="r" b="b" t="t" l="l"/>
              <a:pathLst>
                <a:path h="218865" w="1876002">
                  <a:moveTo>
                    <a:pt x="1672802" y="0"/>
                  </a:moveTo>
                  <a:lnTo>
                    <a:pt x="0" y="0"/>
                  </a:lnTo>
                  <a:lnTo>
                    <a:pt x="203200" y="218865"/>
                  </a:lnTo>
                  <a:lnTo>
                    <a:pt x="1876002" y="218865"/>
                  </a:lnTo>
                  <a:lnTo>
                    <a:pt x="1672802" y="0"/>
                  </a:lnTo>
                  <a:close/>
                </a:path>
              </a:pathLst>
            </a:custGeom>
            <a:solidFill>
              <a:srgbClr val="010101"/>
            </a:solidFill>
            <a:ln>
              <a:noFill/>
            </a:ln>
          </p:spPr>
        </p:sp>
        <p:sp>
          <p:nvSpPr>
            <p:cNvPr name="TextBox 5" id="5"/>
            <p:cNvSpPr txBox="true"/>
            <p:nvPr/>
          </p:nvSpPr>
          <p:spPr>
            <a:xfrm>
              <a:off x="101600" y="-19050"/>
              <a:ext cx="609600" cy="6286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6" id="6"/>
          <p:cNvGrpSpPr/>
          <p:nvPr/>
        </p:nvGrpSpPr>
        <p:grpSpPr>
          <a:xfrm rot="0">
            <a:off x="1794480" y="4205302"/>
            <a:ext cx="736150" cy="636369"/>
            <a:chOff x="0" y="0"/>
            <a:chExt cx="193883" cy="167603"/>
          </a:xfrm>
        </p:grpSpPr>
        <p:sp>
          <p:nvSpPr>
            <p:cNvPr name="Freeform 7" id="7"/>
            <p:cNvSpPr/>
            <p:nvPr/>
          </p:nvSpPr>
          <p:spPr>
            <a:xfrm flipH="false" flipV="false" rot="0">
              <a:off x="0" y="0"/>
              <a:ext cx="193883" cy="167603"/>
            </a:xfrm>
            <a:custGeom>
              <a:avLst/>
              <a:gdLst/>
              <a:ahLst/>
              <a:cxnLst/>
              <a:rect r="r" b="b" t="t" l="l"/>
              <a:pathLst>
                <a:path h="167603" w="193883">
                  <a:moveTo>
                    <a:pt x="83802" y="0"/>
                  </a:moveTo>
                  <a:lnTo>
                    <a:pt x="110081" y="0"/>
                  </a:lnTo>
                  <a:cubicBezTo>
                    <a:pt x="156364" y="0"/>
                    <a:pt x="193883" y="37519"/>
                    <a:pt x="193883" y="83802"/>
                  </a:cubicBezTo>
                  <a:lnTo>
                    <a:pt x="193883" y="83802"/>
                  </a:lnTo>
                  <a:cubicBezTo>
                    <a:pt x="193883" y="130084"/>
                    <a:pt x="156364" y="167603"/>
                    <a:pt x="110081" y="167603"/>
                  </a:cubicBezTo>
                  <a:lnTo>
                    <a:pt x="83802" y="167603"/>
                  </a:lnTo>
                  <a:cubicBezTo>
                    <a:pt x="37519" y="167603"/>
                    <a:pt x="0" y="130084"/>
                    <a:pt x="0" y="83802"/>
                  </a:cubicBezTo>
                  <a:lnTo>
                    <a:pt x="0" y="83802"/>
                  </a:lnTo>
                  <a:cubicBezTo>
                    <a:pt x="0" y="37519"/>
                    <a:pt x="37519" y="0"/>
                    <a:pt x="83802" y="0"/>
                  </a:cubicBezTo>
                  <a:close/>
                </a:path>
              </a:pathLst>
            </a:custGeom>
            <a:solidFill>
              <a:srgbClr val="1A1A1A"/>
            </a:solidFill>
          </p:spPr>
        </p:sp>
        <p:sp>
          <p:nvSpPr>
            <p:cNvPr name="TextBox 8" id="8"/>
            <p:cNvSpPr txBox="true"/>
            <p:nvPr/>
          </p:nvSpPr>
          <p:spPr>
            <a:xfrm>
              <a:off x="0" y="-66675"/>
              <a:ext cx="812800" cy="879475"/>
            </a:xfrm>
            <a:prstGeom prst="rect">
              <a:avLst/>
            </a:prstGeom>
          </p:spPr>
          <p:txBody>
            <a:bodyPr anchor="t" rtlCol="false" tIns="50800" lIns="50800" bIns="50800" rIns="50800"/>
            <a:lstStyle/>
            <a:p>
              <a:pPr algn="ctr" marL="0" indent="0" lvl="0">
                <a:lnSpc>
                  <a:spcPts val="4114"/>
                </a:lnSpc>
                <a:spcBef>
                  <a:spcPct val="0"/>
                </a:spcBef>
              </a:pPr>
              <a:r>
                <a:rPr lang="en-US" sz="2981" spc="29">
                  <a:solidFill>
                    <a:srgbClr val="FFFFFF"/>
                  </a:solidFill>
                  <a:latin typeface="Montserrat Classic Bold"/>
                </a:rPr>
                <a:t>01</a:t>
              </a:r>
            </a:p>
          </p:txBody>
        </p:sp>
      </p:grpSp>
      <p:sp>
        <p:nvSpPr>
          <p:cNvPr name="TextBox 9" id="9"/>
          <p:cNvSpPr txBox="true"/>
          <p:nvPr/>
        </p:nvSpPr>
        <p:spPr>
          <a:xfrm rot="0">
            <a:off x="2689046" y="4176727"/>
            <a:ext cx="6346855" cy="1011317"/>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Light"/>
              </a:rPr>
              <a:t>Identifying a reliable source of air quality data for urban areas that permits the users to extract data via web-scraping.</a:t>
            </a:r>
          </a:p>
        </p:txBody>
      </p:sp>
      <p:grpSp>
        <p:nvGrpSpPr>
          <p:cNvPr name="Group 10" id="10"/>
          <p:cNvGrpSpPr/>
          <p:nvPr/>
        </p:nvGrpSpPr>
        <p:grpSpPr>
          <a:xfrm rot="0">
            <a:off x="12573606" y="3743682"/>
            <a:ext cx="3314591" cy="3314591"/>
            <a:chOff x="0" y="0"/>
            <a:chExt cx="4872604" cy="4872604"/>
          </a:xfrm>
        </p:grpSpPr>
        <p:sp>
          <p:nvSpPr>
            <p:cNvPr name="Freeform 11" id="11"/>
            <p:cNvSpPr/>
            <p:nvPr/>
          </p:nvSpPr>
          <p:spPr>
            <a:xfrm flipH="false" flipV="false" rot="0">
              <a:off x="0" y="0"/>
              <a:ext cx="4872609" cy="4872609"/>
            </a:xfrm>
            <a:custGeom>
              <a:avLst/>
              <a:gdLst/>
              <a:ahLst/>
              <a:cxnLst/>
              <a:rect r="r" b="b" t="t" l="l"/>
              <a:pathLst>
                <a:path h="4872609" w="4872609">
                  <a:moveTo>
                    <a:pt x="1061593" y="2436241"/>
                  </a:moveTo>
                  <a:cubicBezTo>
                    <a:pt x="1061593" y="2436241"/>
                    <a:pt x="1061593" y="2436241"/>
                    <a:pt x="1061593" y="2436241"/>
                  </a:cubicBezTo>
                  <a:cubicBezTo>
                    <a:pt x="1061593" y="1687957"/>
                    <a:pt x="1688084" y="1061466"/>
                    <a:pt x="2436368" y="1061466"/>
                  </a:cubicBezTo>
                  <a:cubicBezTo>
                    <a:pt x="3202051" y="1061466"/>
                    <a:pt x="3811143" y="1687957"/>
                    <a:pt x="3811143" y="2436241"/>
                  </a:cubicBezTo>
                  <a:cubicBezTo>
                    <a:pt x="3811143" y="3201924"/>
                    <a:pt x="3202051" y="3811016"/>
                    <a:pt x="2436368" y="3811016"/>
                  </a:cubicBezTo>
                  <a:cubicBezTo>
                    <a:pt x="2436368" y="4872609"/>
                    <a:pt x="2436368" y="4872609"/>
                    <a:pt x="2436368" y="4872609"/>
                  </a:cubicBezTo>
                  <a:cubicBezTo>
                    <a:pt x="3776345" y="4872609"/>
                    <a:pt x="4872609" y="3776218"/>
                    <a:pt x="4872609" y="2436368"/>
                  </a:cubicBezTo>
                  <a:cubicBezTo>
                    <a:pt x="4872609" y="1096518"/>
                    <a:pt x="3776218" y="0"/>
                    <a:pt x="2436241" y="0"/>
                  </a:cubicBezTo>
                  <a:cubicBezTo>
                    <a:pt x="1096264" y="0"/>
                    <a:pt x="0" y="1096391"/>
                    <a:pt x="0" y="2436241"/>
                  </a:cubicBezTo>
                  <a:cubicBezTo>
                    <a:pt x="0" y="2436241"/>
                    <a:pt x="0" y="2436241"/>
                    <a:pt x="0" y="2436241"/>
                  </a:cubicBezTo>
                  <a:lnTo>
                    <a:pt x="1061593" y="2436241"/>
                  </a:lnTo>
                  <a:close/>
                </a:path>
              </a:pathLst>
            </a:custGeom>
            <a:solidFill>
              <a:srgbClr val="000000">
                <a:alpha val="16863"/>
              </a:srgbClr>
            </a:solidFill>
          </p:spPr>
        </p:sp>
      </p:grpSp>
      <p:grpSp>
        <p:nvGrpSpPr>
          <p:cNvPr name="Group 12" id="12"/>
          <p:cNvGrpSpPr/>
          <p:nvPr/>
        </p:nvGrpSpPr>
        <p:grpSpPr>
          <a:xfrm rot="0">
            <a:off x="9981212" y="3767100"/>
            <a:ext cx="3314591" cy="3326378"/>
            <a:chOff x="0" y="0"/>
            <a:chExt cx="4872604" cy="4889931"/>
          </a:xfrm>
        </p:grpSpPr>
        <p:sp>
          <p:nvSpPr>
            <p:cNvPr name="Freeform 13" id="13"/>
            <p:cNvSpPr/>
            <p:nvPr/>
          </p:nvSpPr>
          <p:spPr>
            <a:xfrm flipH="false" flipV="false" rot="0">
              <a:off x="0" y="0"/>
              <a:ext cx="4872609" cy="4889881"/>
            </a:xfrm>
            <a:custGeom>
              <a:avLst/>
              <a:gdLst/>
              <a:ahLst/>
              <a:cxnLst/>
              <a:rect r="r" b="b" t="t" l="l"/>
              <a:pathLst>
                <a:path h="4889881" w="4872609">
                  <a:moveTo>
                    <a:pt x="3811016" y="2453640"/>
                  </a:moveTo>
                  <a:cubicBezTo>
                    <a:pt x="3811016" y="2453640"/>
                    <a:pt x="3811016" y="2453640"/>
                    <a:pt x="3811016" y="2453640"/>
                  </a:cubicBezTo>
                  <a:cubicBezTo>
                    <a:pt x="3811016" y="3201924"/>
                    <a:pt x="3201924" y="3828415"/>
                    <a:pt x="2436241" y="3828415"/>
                  </a:cubicBezTo>
                  <a:cubicBezTo>
                    <a:pt x="1687957" y="3828415"/>
                    <a:pt x="1061466" y="3201924"/>
                    <a:pt x="1061466" y="2453640"/>
                  </a:cubicBezTo>
                  <a:cubicBezTo>
                    <a:pt x="1061466" y="1687957"/>
                    <a:pt x="1687957" y="1078865"/>
                    <a:pt x="2436241" y="1078865"/>
                  </a:cubicBezTo>
                  <a:cubicBezTo>
                    <a:pt x="2436241" y="0"/>
                    <a:pt x="2436241" y="0"/>
                    <a:pt x="2436241" y="0"/>
                  </a:cubicBezTo>
                  <a:cubicBezTo>
                    <a:pt x="1096391" y="0"/>
                    <a:pt x="0" y="1096264"/>
                    <a:pt x="0" y="2453640"/>
                  </a:cubicBezTo>
                  <a:cubicBezTo>
                    <a:pt x="0" y="3793617"/>
                    <a:pt x="1096391" y="4889881"/>
                    <a:pt x="2436241" y="4889881"/>
                  </a:cubicBezTo>
                  <a:cubicBezTo>
                    <a:pt x="3776091" y="4889881"/>
                    <a:pt x="4872609" y="3793617"/>
                    <a:pt x="4872609" y="2453640"/>
                  </a:cubicBezTo>
                  <a:cubicBezTo>
                    <a:pt x="4872609" y="2453640"/>
                    <a:pt x="4872609" y="2453640"/>
                    <a:pt x="4872609" y="2453640"/>
                  </a:cubicBezTo>
                  <a:lnTo>
                    <a:pt x="3811016" y="2453640"/>
                  </a:lnTo>
                  <a:close/>
                </a:path>
              </a:pathLst>
            </a:custGeom>
            <a:solidFill>
              <a:srgbClr val="000000">
                <a:alpha val="16863"/>
              </a:srgbClr>
            </a:solidFill>
          </p:spPr>
        </p:sp>
      </p:grpSp>
      <p:grpSp>
        <p:nvGrpSpPr>
          <p:cNvPr name="Group 14" id="14"/>
          <p:cNvGrpSpPr/>
          <p:nvPr/>
        </p:nvGrpSpPr>
        <p:grpSpPr>
          <a:xfrm rot="0">
            <a:off x="12548713" y="6337440"/>
            <a:ext cx="3314591" cy="3315573"/>
            <a:chOff x="0" y="0"/>
            <a:chExt cx="4872604" cy="4874047"/>
          </a:xfrm>
        </p:grpSpPr>
        <p:sp>
          <p:nvSpPr>
            <p:cNvPr name="Freeform 15" id="15"/>
            <p:cNvSpPr/>
            <p:nvPr/>
          </p:nvSpPr>
          <p:spPr>
            <a:xfrm flipH="false" flipV="false" rot="0">
              <a:off x="0" y="0"/>
              <a:ext cx="4872482" cy="4874006"/>
            </a:xfrm>
            <a:custGeom>
              <a:avLst/>
              <a:gdLst/>
              <a:ahLst/>
              <a:cxnLst/>
              <a:rect r="r" b="b" t="t" l="l"/>
              <a:pathLst>
                <a:path h="4874006" w="4872482">
                  <a:moveTo>
                    <a:pt x="3811016" y="2437003"/>
                  </a:moveTo>
                  <a:cubicBezTo>
                    <a:pt x="3811016" y="2437003"/>
                    <a:pt x="3811016" y="2437003"/>
                    <a:pt x="3811016" y="2437003"/>
                  </a:cubicBezTo>
                  <a:cubicBezTo>
                    <a:pt x="3811016" y="3202940"/>
                    <a:pt x="3201924" y="3812159"/>
                    <a:pt x="2436241" y="3812159"/>
                  </a:cubicBezTo>
                  <a:cubicBezTo>
                    <a:pt x="1687957" y="3812159"/>
                    <a:pt x="1061466" y="3202940"/>
                    <a:pt x="1061466" y="2437003"/>
                  </a:cubicBezTo>
                  <a:cubicBezTo>
                    <a:pt x="1061466" y="1688465"/>
                    <a:pt x="1687957" y="1061847"/>
                    <a:pt x="2436241" y="1061847"/>
                  </a:cubicBezTo>
                  <a:cubicBezTo>
                    <a:pt x="2436241" y="0"/>
                    <a:pt x="2436241" y="0"/>
                    <a:pt x="2436241" y="0"/>
                  </a:cubicBezTo>
                  <a:cubicBezTo>
                    <a:pt x="1096391" y="0"/>
                    <a:pt x="0" y="1096645"/>
                    <a:pt x="0" y="2437003"/>
                  </a:cubicBezTo>
                  <a:cubicBezTo>
                    <a:pt x="0" y="3777361"/>
                    <a:pt x="1096391" y="4874006"/>
                    <a:pt x="2436241" y="4874006"/>
                  </a:cubicBezTo>
                  <a:cubicBezTo>
                    <a:pt x="3776091" y="4874006"/>
                    <a:pt x="4872482" y="3777361"/>
                    <a:pt x="4872482" y="2437003"/>
                  </a:cubicBezTo>
                  <a:cubicBezTo>
                    <a:pt x="4872482" y="2437003"/>
                    <a:pt x="4872482" y="2437003"/>
                    <a:pt x="4872482" y="2437003"/>
                  </a:cubicBezTo>
                  <a:lnTo>
                    <a:pt x="3811016" y="2437003"/>
                  </a:lnTo>
                  <a:close/>
                </a:path>
              </a:pathLst>
            </a:custGeom>
            <a:solidFill>
              <a:srgbClr val="000000">
                <a:alpha val="16863"/>
              </a:srgbClr>
            </a:solidFill>
          </p:spPr>
        </p:sp>
      </p:grpSp>
      <p:grpSp>
        <p:nvGrpSpPr>
          <p:cNvPr name="Group 16" id="16"/>
          <p:cNvGrpSpPr/>
          <p:nvPr/>
        </p:nvGrpSpPr>
        <p:grpSpPr>
          <a:xfrm rot="0">
            <a:off x="10878301" y="4617656"/>
            <a:ext cx="1520413" cy="1520413"/>
            <a:chOff x="0" y="0"/>
            <a:chExt cx="812800" cy="812800"/>
          </a:xfrm>
        </p:grpSpPr>
        <p:sp>
          <p:nvSpPr>
            <p:cNvPr name="Freeform 17" id="17"/>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adFill rotWithShape="true">
              <a:gsLst>
                <a:gs pos="0">
                  <a:srgbClr val="000000">
                    <a:alpha val="100000"/>
                  </a:srgbClr>
                </a:gs>
                <a:gs pos="100000">
                  <a:srgbClr val="555555">
                    <a:alpha val="100000"/>
                  </a:srgbClr>
                </a:gs>
              </a:gsLst>
              <a:lin ang="0"/>
            </a:gradFill>
          </p:spPr>
        </p:sp>
        <p:sp>
          <p:nvSpPr>
            <p:cNvPr name="TextBox 18" id="18"/>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grpSp>
        <p:nvGrpSpPr>
          <p:cNvPr name="Group 19" id="19"/>
          <p:cNvGrpSpPr/>
          <p:nvPr/>
        </p:nvGrpSpPr>
        <p:grpSpPr>
          <a:xfrm rot="0">
            <a:off x="13469664" y="7244657"/>
            <a:ext cx="1522475" cy="1522475"/>
            <a:chOff x="0" y="0"/>
            <a:chExt cx="812800" cy="812800"/>
          </a:xfrm>
        </p:grpSpPr>
        <p:sp>
          <p:nvSpPr>
            <p:cNvPr name="Freeform 20" id="20"/>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adFill rotWithShape="true">
              <a:gsLst>
                <a:gs pos="0">
                  <a:srgbClr val="000000">
                    <a:alpha val="100000"/>
                  </a:srgbClr>
                </a:gs>
                <a:gs pos="100000">
                  <a:srgbClr val="555555">
                    <a:alpha val="100000"/>
                  </a:srgbClr>
                </a:gs>
              </a:gsLst>
              <a:lin ang="0"/>
            </a:gradFill>
          </p:spPr>
        </p:sp>
        <p:sp>
          <p:nvSpPr>
            <p:cNvPr name="TextBox 21" id="21"/>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grpSp>
        <p:nvGrpSpPr>
          <p:cNvPr name="Group 22" id="22"/>
          <p:cNvGrpSpPr/>
          <p:nvPr/>
        </p:nvGrpSpPr>
        <p:grpSpPr>
          <a:xfrm rot="0">
            <a:off x="13447581" y="4617656"/>
            <a:ext cx="1566642" cy="1566642"/>
            <a:chOff x="0" y="0"/>
            <a:chExt cx="812800" cy="812800"/>
          </a:xfrm>
        </p:grpSpPr>
        <p:sp>
          <p:nvSpPr>
            <p:cNvPr name="Freeform 23" id="2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adFill rotWithShape="true">
              <a:gsLst>
                <a:gs pos="0">
                  <a:srgbClr val="000000">
                    <a:alpha val="100000"/>
                  </a:srgbClr>
                </a:gs>
                <a:gs pos="100000">
                  <a:srgbClr val="555555">
                    <a:alpha val="100000"/>
                  </a:srgbClr>
                </a:gs>
              </a:gsLst>
              <a:lin ang="0"/>
            </a:gradFill>
          </p:spPr>
        </p:sp>
        <p:sp>
          <p:nvSpPr>
            <p:cNvPr name="TextBox 24" id="24"/>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Freeform 25" id="25"/>
          <p:cNvSpPr/>
          <p:nvPr/>
        </p:nvSpPr>
        <p:spPr>
          <a:xfrm flipH="false" flipV="false" rot="0">
            <a:off x="11135381" y="4897605"/>
            <a:ext cx="1006253" cy="960515"/>
          </a:xfrm>
          <a:custGeom>
            <a:avLst/>
            <a:gdLst/>
            <a:ahLst/>
            <a:cxnLst/>
            <a:rect r="r" b="b" t="t" l="l"/>
            <a:pathLst>
              <a:path h="960515" w="1006253">
                <a:moveTo>
                  <a:pt x="0" y="0"/>
                </a:moveTo>
                <a:lnTo>
                  <a:pt x="1006253" y="0"/>
                </a:lnTo>
                <a:lnTo>
                  <a:pt x="1006253" y="960515"/>
                </a:lnTo>
                <a:lnTo>
                  <a:pt x="0" y="96051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6" id="26"/>
          <p:cNvSpPr/>
          <p:nvPr/>
        </p:nvSpPr>
        <p:spPr>
          <a:xfrm flipH="false" flipV="false" rot="0">
            <a:off x="13779447" y="4906117"/>
            <a:ext cx="902910" cy="916237"/>
          </a:xfrm>
          <a:custGeom>
            <a:avLst/>
            <a:gdLst/>
            <a:ahLst/>
            <a:cxnLst/>
            <a:rect r="r" b="b" t="t" l="l"/>
            <a:pathLst>
              <a:path h="916237" w="902910">
                <a:moveTo>
                  <a:pt x="0" y="0"/>
                </a:moveTo>
                <a:lnTo>
                  <a:pt x="902910" y="0"/>
                </a:lnTo>
                <a:lnTo>
                  <a:pt x="902910" y="916237"/>
                </a:lnTo>
                <a:lnTo>
                  <a:pt x="0" y="91623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7" id="27"/>
          <p:cNvSpPr txBox="true"/>
          <p:nvPr/>
        </p:nvSpPr>
        <p:spPr>
          <a:xfrm rot="0">
            <a:off x="1663813" y="1725604"/>
            <a:ext cx="9308329" cy="812989"/>
          </a:xfrm>
          <a:prstGeom prst="rect">
            <a:avLst/>
          </a:prstGeom>
        </p:spPr>
        <p:txBody>
          <a:bodyPr anchor="t" rtlCol="false" tIns="0" lIns="0" bIns="0" rIns="0">
            <a:spAutoFit/>
          </a:bodyPr>
          <a:lstStyle/>
          <a:p>
            <a:pPr algn="ctr" marL="0" indent="0" lvl="0">
              <a:lnSpc>
                <a:spcPts val="6548"/>
              </a:lnSpc>
              <a:spcBef>
                <a:spcPct val="0"/>
              </a:spcBef>
            </a:pPr>
            <a:r>
              <a:rPr lang="en-US" sz="4745" spc="37">
                <a:solidFill>
                  <a:srgbClr val="FFFFFF"/>
                </a:solidFill>
                <a:latin typeface="Archivo Black"/>
              </a:rPr>
              <a:t>PROBLEM FACED</a:t>
            </a:r>
          </a:p>
        </p:txBody>
      </p:sp>
      <p:grpSp>
        <p:nvGrpSpPr>
          <p:cNvPr name="Group 28" id="28"/>
          <p:cNvGrpSpPr/>
          <p:nvPr/>
        </p:nvGrpSpPr>
        <p:grpSpPr>
          <a:xfrm rot="0">
            <a:off x="916860" y="3148979"/>
            <a:ext cx="5689104" cy="275488"/>
            <a:chOff x="0" y="0"/>
            <a:chExt cx="4519796" cy="218865"/>
          </a:xfrm>
        </p:grpSpPr>
        <p:sp>
          <p:nvSpPr>
            <p:cNvPr name="Freeform 29" id="29"/>
            <p:cNvSpPr/>
            <p:nvPr/>
          </p:nvSpPr>
          <p:spPr>
            <a:xfrm flipH="false" flipV="false" rot="0">
              <a:off x="0" y="0"/>
              <a:ext cx="4519796" cy="218865"/>
            </a:xfrm>
            <a:custGeom>
              <a:avLst/>
              <a:gdLst/>
              <a:ahLst/>
              <a:cxnLst/>
              <a:rect r="r" b="b" t="t" l="l"/>
              <a:pathLst>
                <a:path h="218865" w="4519796">
                  <a:moveTo>
                    <a:pt x="4316596" y="0"/>
                  </a:moveTo>
                  <a:lnTo>
                    <a:pt x="0" y="0"/>
                  </a:lnTo>
                  <a:lnTo>
                    <a:pt x="203200" y="218865"/>
                  </a:lnTo>
                  <a:lnTo>
                    <a:pt x="4519796" y="218865"/>
                  </a:lnTo>
                  <a:lnTo>
                    <a:pt x="4316596" y="0"/>
                  </a:lnTo>
                  <a:close/>
                </a:path>
              </a:pathLst>
            </a:custGeom>
            <a:solidFill>
              <a:srgbClr val="727070"/>
            </a:solidFill>
            <a:ln>
              <a:noFill/>
            </a:ln>
          </p:spPr>
        </p:sp>
        <p:sp>
          <p:nvSpPr>
            <p:cNvPr name="TextBox 30" id="30"/>
            <p:cNvSpPr txBox="true"/>
            <p:nvPr/>
          </p:nvSpPr>
          <p:spPr>
            <a:xfrm>
              <a:off x="101600" y="-19050"/>
              <a:ext cx="609600" cy="6286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31" id="31"/>
          <p:cNvGrpSpPr/>
          <p:nvPr/>
        </p:nvGrpSpPr>
        <p:grpSpPr>
          <a:xfrm rot="0">
            <a:off x="1794480" y="5959710"/>
            <a:ext cx="736150" cy="662821"/>
            <a:chOff x="0" y="0"/>
            <a:chExt cx="193883" cy="174570"/>
          </a:xfrm>
        </p:grpSpPr>
        <p:sp>
          <p:nvSpPr>
            <p:cNvPr name="Freeform 32" id="32"/>
            <p:cNvSpPr/>
            <p:nvPr/>
          </p:nvSpPr>
          <p:spPr>
            <a:xfrm flipH="false" flipV="false" rot="0">
              <a:off x="0" y="0"/>
              <a:ext cx="193883" cy="174570"/>
            </a:xfrm>
            <a:custGeom>
              <a:avLst/>
              <a:gdLst/>
              <a:ahLst/>
              <a:cxnLst/>
              <a:rect r="r" b="b" t="t" l="l"/>
              <a:pathLst>
                <a:path h="174570" w="193883">
                  <a:moveTo>
                    <a:pt x="84134" y="0"/>
                  </a:moveTo>
                  <a:lnTo>
                    <a:pt x="109749" y="0"/>
                  </a:lnTo>
                  <a:cubicBezTo>
                    <a:pt x="156215" y="0"/>
                    <a:pt x="193883" y="37668"/>
                    <a:pt x="193883" y="84134"/>
                  </a:cubicBezTo>
                  <a:lnTo>
                    <a:pt x="193883" y="90436"/>
                  </a:lnTo>
                  <a:cubicBezTo>
                    <a:pt x="193883" y="136902"/>
                    <a:pt x="156215" y="174570"/>
                    <a:pt x="109749" y="174570"/>
                  </a:cubicBezTo>
                  <a:lnTo>
                    <a:pt x="84134" y="174570"/>
                  </a:lnTo>
                  <a:cubicBezTo>
                    <a:pt x="37668" y="174570"/>
                    <a:pt x="0" y="136902"/>
                    <a:pt x="0" y="90436"/>
                  </a:cubicBezTo>
                  <a:lnTo>
                    <a:pt x="0" y="84134"/>
                  </a:lnTo>
                  <a:cubicBezTo>
                    <a:pt x="0" y="37668"/>
                    <a:pt x="37668" y="0"/>
                    <a:pt x="84134" y="0"/>
                  </a:cubicBezTo>
                  <a:close/>
                </a:path>
              </a:pathLst>
            </a:custGeom>
            <a:solidFill>
              <a:srgbClr val="1A1A1A"/>
            </a:solidFill>
          </p:spPr>
        </p:sp>
        <p:sp>
          <p:nvSpPr>
            <p:cNvPr name="TextBox 33" id="33"/>
            <p:cNvSpPr txBox="true"/>
            <p:nvPr/>
          </p:nvSpPr>
          <p:spPr>
            <a:xfrm>
              <a:off x="0" y="-66675"/>
              <a:ext cx="812800" cy="879475"/>
            </a:xfrm>
            <a:prstGeom prst="rect">
              <a:avLst/>
            </a:prstGeom>
          </p:spPr>
          <p:txBody>
            <a:bodyPr anchor="t" rtlCol="false" tIns="50800" lIns="50800" bIns="50800" rIns="50800"/>
            <a:lstStyle/>
            <a:p>
              <a:pPr algn="ctr" marL="0" indent="0" lvl="0">
                <a:lnSpc>
                  <a:spcPts val="4114"/>
                </a:lnSpc>
                <a:spcBef>
                  <a:spcPct val="0"/>
                </a:spcBef>
              </a:pPr>
              <a:r>
                <a:rPr lang="en-US" sz="2981" spc="29">
                  <a:solidFill>
                    <a:srgbClr val="FFFFFF"/>
                  </a:solidFill>
                  <a:latin typeface="Montserrat Classic Bold"/>
                </a:rPr>
                <a:t>02</a:t>
              </a:r>
            </a:p>
          </p:txBody>
        </p:sp>
      </p:grpSp>
      <p:sp>
        <p:nvSpPr>
          <p:cNvPr name="TextBox 34" id="34"/>
          <p:cNvSpPr txBox="true"/>
          <p:nvPr/>
        </p:nvSpPr>
        <p:spPr>
          <a:xfrm rot="0">
            <a:off x="2689046" y="5931135"/>
            <a:ext cx="6346855" cy="1354217"/>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Light"/>
              </a:rPr>
              <a:t>Cleaning the extracted data and handling the missing values in it, as well as scaling our data in order to get accurate predictions from our model.</a:t>
            </a:r>
          </a:p>
        </p:txBody>
      </p:sp>
      <p:grpSp>
        <p:nvGrpSpPr>
          <p:cNvPr name="Group 35" id="35"/>
          <p:cNvGrpSpPr/>
          <p:nvPr/>
        </p:nvGrpSpPr>
        <p:grpSpPr>
          <a:xfrm rot="0">
            <a:off x="1794480" y="7714118"/>
            <a:ext cx="736150" cy="662821"/>
            <a:chOff x="0" y="0"/>
            <a:chExt cx="193883" cy="174570"/>
          </a:xfrm>
        </p:grpSpPr>
        <p:sp>
          <p:nvSpPr>
            <p:cNvPr name="Freeform 36" id="36"/>
            <p:cNvSpPr/>
            <p:nvPr/>
          </p:nvSpPr>
          <p:spPr>
            <a:xfrm flipH="false" flipV="false" rot="0">
              <a:off x="0" y="0"/>
              <a:ext cx="193883" cy="174570"/>
            </a:xfrm>
            <a:custGeom>
              <a:avLst/>
              <a:gdLst/>
              <a:ahLst/>
              <a:cxnLst/>
              <a:rect r="r" b="b" t="t" l="l"/>
              <a:pathLst>
                <a:path h="174570" w="193883">
                  <a:moveTo>
                    <a:pt x="84134" y="0"/>
                  </a:moveTo>
                  <a:lnTo>
                    <a:pt x="109749" y="0"/>
                  </a:lnTo>
                  <a:cubicBezTo>
                    <a:pt x="156215" y="0"/>
                    <a:pt x="193883" y="37668"/>
                    <a:pt x="193883" y="84134"/>
                  </a:cubicBezTo>
                  <a:lnTo>
                    <a:pt x="193883" y="90436"/>
                  </a:lnTo>
                  <a:cubicBezTo>
                    <a:pt x="193883" y="136902"/>
                    <a:pt x="156215" y="174570"/>
                    <a:pt x="109749" y="174570"/>
                  </a:cubicBezTo>
                  <a:lnTo>
                    <a:pt x="84134" y="174570"/>
                  </a:lnTo>
                  <a:cubicBezTo>
                    <a:pt x="37668" y="174570"/>
                    <a:pt x="0" y="136902"/>
                    <a:pt x="0" y="90436"/>
                  </a:cubicBezTo>
                  <a:lnTo>
                    <a:pt x="0" y="84134"/>
                  </a:lnTo>
                  <a:cubicBezTo>
                    <a:pt x="0" y="37668"/>
                    <a:pt x="37668" y="0"/>
                    <a:pt x="84134" y="0"/>
                  </a:cubicBezTo>
                  <a:close/>
                </a:path>
              </a:pathLst>
            </a:custGeom>
            <a:solidFill>
              <a:srgbClr val="1A1A1A"/>
            </a:solidFill>
          </p:spPr>
        </p:sp>
        <p:sp>
          <p:nvSpPr>
            <p:cNvPr name="TextBox 37" id="37"/>
            <p:cNvSpPr txBox="true"/>
            <p:nvPr/>
          </p:nvSpPr>
          <p:spPr>
            <a:xfrm>
              <a:off x="0" y="-66675"/>
              <a:ext cx="812800" cy="879475"/>
            </a:xfrm>
            <a:prstGeom prst="rect">
              <a:avLst/>
            </a:prstGeom>
          </p:spPr>
          <p:txBody>
            <a:bodyPr anchor="t" rtlCol="false" tIns="50800" lIns="50800" bIns="50800" rIns="50800"/>
            <a:lstStyle/>
            <a:p>
              <a:pPr algn="ctr" marL="0" indent="0" lvl="0">
                <a:lnSpc>
                  <a:spcPts val="4114"/>
                </a:lnSpc>
                <a:spcBef>
                  <a:spcPct val="0"/>
                </a:spcBef>
              </a:pPr>
              <a:r>
                <a:rPr lang="en-US" sz="2981" spc="29">
                  <a:solidFill>
                    <a:srgbClr val="FFFFFF"/>
                  </a:solidFill>
                  <a:latin typeface="Montserrat Classic Bold"/>
                </a:rPr>
                <a:t>03</a:t>
              </a:r>
            </a:p>
          </p:txBody>
        </p:sp>
      </p:grpSp>
      <p:sp>
        <p:nvSpPr>
          <p:cNvPr name="TextBox 38" id="38"/>
          <p:cNvSpPr txBox="true"/>
          <p:nvPr/>
        </p:nvSpPr>
        <p:spPr>
          <a:xfrm rot="0">
            <a:off x="2689046" y="7685543"/>
            <a:ext cx="6346855" cy="1011317"/>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Light"/>
              </a:rPr>
              <a:t>Finding out which model performs the best on our dataset to predict target feature accurately.</a:t>
            </a:r>
          </a:p>
        </p:txBody>
      </p:sp>
      <p:grpSp>
        <p:nvGrpSpPr>
          <p:cNvPr name="Group 39" id="39"/>
          <p:cNvGrpSpPr/>
          <p:nvPr/>
        </p:nvGrpSpPr>
        <p:grpSpPr>
          <a:xfrm rot="0">
            <a:off x="12085550" y="-131220"/>
            <a:ext cx="9534019" cy="1112295"/>
            <a:chOff x="0" y="0"/>
            <a:chExt cx="1876002" cy="218865"/>
          </a:xfrm>
        </p:grpSpPr>
        <p:sp>
          <p:nvSpPr>
            <p:cNvPr name="Freeform 40" id="40"/>
            <p:cNvSpPr/>
            <p:nvPr/>
          </p:nvSpPr>
          <p:spPr>
            <a:xfrm flipH="false" flipV="false" rot="0">
              <a:off x="0" y="0"/>
              <a:ext cx="1876002" cy="218865"/>
            </a:xfrm>
            <a:custGeom>
              <a:avLst/>
              <a:gdLst/>
              <a:ahLst/>
              <a:cxnLst/>
              <a:rect r="r" b="b" t="t" l="l"/>
              <a:pathLst>
                <a:path h="218865" w="1876002">
                  <a:moveTo>
                    <a:pt x="1672802" y="0"/>
                  </a:moveTo>
                  <a:lnTo>
                    <a:pt x="0" y="0"/>
                  </a:lnTo>
                  <a:lnTo>
                    <a:pt x="203200" y="218865"/>
                  </a:lnTo>
                  <a:lnTo>
                    <a:pt x="1876002" y="218865"/>
                  </a:lnTo>
                  <a:lnTo>
                    <a:pt x="1672802" y="0"/>
                  </a:lnTo>
                  <a:close/>
                </a:path>
              </a:pathLst>
            </a:custGeom>
            <a:solidFill>
              <a:srgbClr val="363636"/>
            </a:solidFill>
            <a:ln>
              <a:noFill/>
            </a:ln>
          </p:spPr>
        </p:sp>
        <p:sp>
          <p:nvSpPr>
            <p:cNvPr name="TextBox 41" id="41"/>
            <p:cNvSpPr txBox="true"/>
            <p:nvPr/>
          </p:nvSpPr>
          <p:spPr>
            <a:xfrm>
              <a:off x="101600" y="-19050"/>
              <a:ext cx="609600" cy="6286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AutoShape 42" id="42"/>
          <p:cNvSpPr/>
          <p:nvPr/>
        </p:nvSpPr>
        <p:spPr>
          <a:xfrm>
            <a:off x="-715490" y="962025"/>
            <a:ext cx="12921291" cy="0"/>
          </a:xfrm>
          <a:prstGeom prst="line">
            <a:avLst/>
          </a:prstGeom>
          <a:ln cap="flat" w="38100">
            <a:solidFill>
              <a:srgbClr val="000000"/>
            </a:solidFill>
            <a:prstDash val="solid"/>
            <a:headEnd type="none" len="sm" w="sm"/>
            <a:tailEnd type="none" len="sm" w="sm"/>
          </a:ln>
        </p:spPr>
      </p:sp>
      <p:sp>
        <p:nvSpPr>
          <p:cNvPr name="Freeform 43" id="43"/>
          <p:cNvSpPr/>
          <p:nvPr/>
        </p:nvSpPr>
        <p:spPr>
          <a:xfrm flipH="false" flipV="false" rot="0">
            <a:off x="13779447" y="7532947"/>
            <a:ext cx="902910" cy="902910"/>
          </a:xfrm>
          <a:custGeom>
            <a:avLst/>
            <a:gdLst/>
            <a:ahLst/>
            <a:cxnLst/>
            <a:rect r="r" b="b" t="t" l="l"/>
            <a:pathLst>
              <a:path h="902910" w="902910">
                <a:moveTo>
                  <a:pt x="0" y="0"/>
                </a:moveTo>
                <a:lnTo>
                  <a:pt x="902910" y="0"/>
                </a:lnTo>
                <a:lnTo>
                  <a:pt x="902910" y="902910"/>
                </a:lnTo>
                <a:lnTo>
                  <a:pt x="0" y="90291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4" r="0" b="21875"/>
          <a:stretch>
            <a:fillRect/>
          </a:stretch>
        </p:blipFill>
        <p:spPr>
          <a:xfrm flipH="true" flipV="true">
            <a:off x="0" y="0"/>
            <a:ext cx="18288000" cy="10287000"/>
          </a:xfrm>
          <a:prstGeom prst="rect">
            <a:avLst/>
          </a:prstGeom>
        </p:spPr>
      </p:pic>
      <p:grpSp>
        <p:nvGrpSpPr>
          <p:cNvPr name="Group 3" id="3"/>
          <p:cNvGrpSpPr/>
          <p:nvPr/>
        </p:nvGrpSpPr>
        <p:grpSpPr>
          <a:xfrm rot="0">
            <a:off x="-5013836" y="1028700"/>
            <a:ext cx="19354610" cy="2258023"/>
            <a:chOff x="0" y="0"/>
            <a:chExt cx="1876002" cy="218865"/>
          </a:xfrm>
        </p:grpSpPr>
        <p:sp>
          <p:nvSpPr>
            <p:cNvPr name="Freeform 4" id="4"/>
            <p:cNvSpPr/>
            <p:nvPr/>
          </p:nvSpPr>
          <p:spPr>
            <a:xfrm flipH="false" flipV="false" rot="0">
              <a:off x="0" y="0"/>
              <a:ext cx="1876002" cy="218865"/>
            </a:xfrm>
            <a:custGeom>
              <a:avLst/>
              <a:gdLst/>
              <a:ahLst/>
              <a:cxnLst/>
              <a:rect r="r" b="b" t="t" l="l"/>
              <a:pathLst>
                <a:path h="218865" w="1876002">
                  <a:moveTo>
                    <a:pt x="1672802" y="0"/>
                  </a:moveTo>
                  <a:lnTo>
                    <a:pt x="0" y="0"/>
                  </a:lnTo>
                  <a:lnTo>
                    <a:pt x="203200" y="218865"/>
                  </a:lnTo>
                  <a:lnTo>
                    <a:pt x="1876002" y="218865"/>
                  </a:lnTo>
                  <a:lnTo>
                    <a:pt x="1672802" y="0"/>
                  </a:lnTo>
                  <a:close/>
                </a:path>
              </a:pathLst>
            </a:custGeom>
            <a:solidFill>
              <a:srgbClr val="010101"/>
            </a:solidFill>
            <a:ln>
              <a:noFill/>
            </a:ln>
          </p:spPr>
        </p:sp>
        <p:sp>
          <p:nvSpPr>
            <p:cNvPr name="TextBox 5" id="5"/>
            <p:cNvSpPr txBox="true"/>
            <p:nvPr/>
          </p:nvSpPr>
          <p:spPr>
            <a:xfrm>
              <a:off x="101600" y="-19050"/>
              <a:ext cx="609600" cy="6286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6" id="6"/>
          <p:cNvGrpSpPr/>
          <p:nvPr/>
        </p:nvGrpSpPr>
        <p:grpSpPr>
          <a:xfrm rot="0">
            <a:off x="1794480" y="4205302"/>
            <a:ext cx="736150" cy="636369"/>
            <a:chOff x="0" y="0"/>
            <a:chExt cx="193883" cy="167603"/>
          </a:xfrm>
        </p:grpSpPr>
        <p:sp>
          <p:nvSpPr>
            <p:cNvPr name="Freeform 7" id="7"/>
            <p:cNvSpPr/>
            <p:nvPr/>
          </p:nvSpPr>
          <p:spPr>
            <a:xfrm flipH="false" flipV="false" rot="0">
              <a:off x="0" y="0"/>
              <a:ext cx="193883" cy="167603"/>
            </a:xfrm>
            <a:custGeom>
              <a:avLst/>
              <a:gdLst/>
              <a:ahLst/>
              <a:cxnLst/>
              <a:rect r="r" b="b" t="t" l="l"/>
              <a:pathLst>
                <a:path h="167603" w="193883">
                  <a:moveTo>
                    <a:pt x="83802" y="0"/>
                  </a:moveTo>
                  <a:lnTo>
                    <a:pt x="110081" y="0"/>
                  </a:lnTo>
                  <a:cubicBezTo>
                    <a:pt x="156364" y="0"/>
                    <a:pt x="193883" y="37519"/>
                    <a:pt x="193883" y="83802"/>
                  </a:cubicBezTo>
                  <a:lnTo>
                    <a:pt x="193883" y="83802"/>
                  </a:lnTo>
                  <a:cubicBezTo>
                    <a:pt x="193883" y="130084"/>
                    <a:pt x="156364" y="167603"/>
                    <a:pt x="110081" y="167603"/>
                  </a:cubicBezTo>
                  <a:lnTo>
                    <a:pt x="83802" y="167603"/>
                  </a:lnTo>
                  <a:cubicBezTo>
                    <a:pt x="37519" y="167603"/>
                    <a:pt x="0" y="130084"/>
                    <a:pt x="0" y="83802"/>
                  </a:cubicBezTo>
                  <a:lnTo>
                    <a:pt x="0" y="83802"/>
                  </a:lnTo>
                  <a:cubicBezTo>
                    <a:pt x="0" y="37519"/>
                    <a:pt x="37519" y="0"/>
                    <a:pt x="83802" y="0"/>
                  </a:cubicBezTo>
                  <a:close/>
                </a:path>
              </a:pathLst>
            </a:custGeom>
            <a:solidFill>
              <a:srgbClr val="1A1A1A"/>
            </a:solidFill>
          </p:spPr>
        </p:sp>
        <p:sp>
          <p:nvSpPr>
            <p:cNvPr name="TextBox 8" id="8"/>
            <p:cNvSpPr txBox="true"/>
            <p:nvPr/>
          </p:nvSpPr>
          <p:spPr>
            <a:xfrm>
              <a:off x="0" y="-66675"/>
              <a:ext cx="812800" cy="879475"/>
            </a:xfrm>
            <a:prstGeom prst="rect">
              <a:avLst/>
            </a:prstGeom>
          </p:spPr>
          <p:txBody>
            <a:bodyPr anchor="t" rtlCol="false" tIns="50800" lIns="50800" bIns="50800" rIns="50800"/>
            <a:lstStyle/>
            <a:p>
              <a:pPr algn="ctr" marL="0" indent="0" lvl="0">
                <a:lnSpc>
                  <a:spcPts val="4114"/>
                </a:lnSpc>
                <a:spcBef>
                  <a:spcPct val="0"/>
                </a:spcBef>
              </a:pPr>
              <a:r>
                <a:rPr lang="en-US" sz="2981" spc="29">
                  <a:solidFill>
                    <a:srgbClr val="FFFFFF"/>
                  </a:solidFill>
                  <a:latin typeface="Montserrat Classic Bold"/>
                </a:rPr>
                <a:t>01</a:t>
              </a:r>
            </a:p>
          </p:txBody>
        </p:sp>
      </p:grpSp>
      <p:sp>
        <p:nvSpPr>
          <p:cNvPr name="TextBox 9" id="9"/>
          <p:cNvSpPr txBox="true"/>
          <p:nvPr/>
        </p:nvSpPr>
        <p:spPr>
          <a:xfrm rot="0">
            <a:off x="2689046" y="4176727"/>
            <a:ext cx="6346855" cy="668417"/>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Light"/>
              </a:rPr>
              <a:t>Researched and found out a website that meets the project requirements.</a:t>
            </a:r>
          </a:p>
        </p:txBody>
      </p:sp>
      <p:grpSp>
        <p:nvGrpSpPr>
          <p:cNvPr name="Group 10" id="10"/>
          <p:cNvGrpSpPr/>
          <p:nvPr/>
        </p:nvGrpSpPr>
        <p:grpSpPr>
          <a:xfrm rot="0">
            <a:off x="12573606" y="3743682"/>
            <a:ext cx="3314591" cy="3314591"/>
            <a:chOff x="0" y="0"/>
            <a:chExt cx="4872604" cy="4872604"/>
          </a:xfrm>
        </p:grpSpPr>
        <p:sp>
          <p:nvSpPr>
            <p:cNvPr name="Freeform 11" id="11"/>
            <p:cNvSpPr/>
            <p:nvPr/>
          </p:nvSpPr>
          <p:spPr>
            <a:xfrm flipH="false" flipV="false" rot="0">
              <a:off x="0" y="0"/>
              <a:ext cx="4872609" cy="4872609"/>
            </a:xfrm>
            <a:custGeom>
              <a:avLst/>
              <a:gdLst/>
              <a:ahLst/>
              <a:cxnLst/>
              <a:rect r="r" b="b" t="t" l="l"/>
              <a:pathLst>
                <a:path h="4872609" w="4872609">
                  <a:moveTo>
                    <a:pt x="1061593" y="2436241"/>
                  </a:moveTo>
                  <a:cubicBezTo>
                    <a:pt x="1061593" y="2436241"/>
                    <a:pt x="1061593" y="2436241"/>
                    <a:pt x="1061593" y="2436241"/>
                  </a:cubicBezTo>
                  <a:cubicBezTo>
                    <a:pt x="1061593" y="1687957"/>
                    <a:pt x="1688084" y="1061466"/>
                    <a:pt x="2436368" y="1061466"/>
                  </a:cubicBezTo>
                  <a:cubicBezTo>
                    <a:pt x="3202051" y="1061466"/>
                    <a:pt x="3811143" y="1687957"/>
                    <a:pt x="3811143" y="2436241"/>
                  </a:cubicBezTo>
                  <a:cubicBezTo>
                    <a:pt x="3811143" y="3201924"/>
                    <a:pt x="3202051" y="3811016"/>
                    <a:pt x="2436368" y="3811016"/>
                  </a:cubicBezTo>
                  <a:cubicBezTo>
                    <a:pt x="2436368" y="4872609"/>
                    <a:pt x="2436368" y="4872609"/>
                    <a:pt x="2436368" y="4872609"/>
                  </a:cubicBezTo>
                  <a:cubicBezTo>
                    <a:pt x="3776345" y="4872609"/>
                    <a:pt x="4872609" y="3776218"/>
                    <a:pt x="4872609" y="2436368"/>
                  </a:cubicBezTo>
                  <a:cubicBezTo>
                    <a:pt x="4872609" y="1096518"/>
                    <a:pt x="3776218" y="0"/>
                    <a:pt x="2436241" y="0"/>
                  </a:cubicBezTo>
                  <a:cubicBezTo>
                    <a:pt x="1096264" y="0"/>
                    <a:pt x="0" y="1096391"/>
                    <a:pt x="0" y="2436241"/>
                  </a:cubicBezTo>
                  <a:cubicBezTo>
                    <a:pt x="0" y="2436241"/>
                    <a:pt x="0" y="2436241"/>
                    <a:pt x="0" y="2436241"/>
                  </a:cubicBezTo>
                  <a:lnTo>
                    <a:pt x="1061593" y="2436241"/>
                  </a:lnTo>
                  <a:close/>
                </a:path>
              </a:pathLst>
            </a:custGeom>
            <a:solidFill>
              <a:srgbClr val="000000">
                <a:alpha val="16863"/>
              </a:srgbClr>
            </a:solidFill>
          </p:spPr>
        </p:sp>
      </p:grpSp>
      <p:grpSp>
        <p:nvGrpSpPr>
          <p:cNvPr name="Group 12" id="12"/>
          <p:cNvGrpSpPr/>
          <p:nvPr/>
        </p:nvGrpSpPr>
        <p:grpSpPr>
          <a:xfrm rot="0">
            <a:off x="9981212" y="3767100"/>
            <a:ext cx="3314591" cy="3326378"/>
            <a:chOff x="0" y="0"/>
            <a:chExt cx="4872604" cy="4889931"/>
          </a:xfrm>
        </p:grpSpPr>
        <p:sp>
          <p:nvSpPr>
            <p:cNvPr name="Freeform 13" id="13"/>
            <p:cNvSpPr/>
            <p:nvPr/>
          </p:nvSpPr>
          <p:spPr>
            <a:xfrm flipH="false" flipV="false" rot="0">
              <a:off x="0" y="0"/>
              <a:ext cx="4872609" cy="4889881"/>
            </a:xfrm>
            <a:custGeom>
              <a:avLst/>
              <a:gdLst/>
              <a:ahLst/>
              <a:cxnLst/>
              <a:rect r="r" b="b" t="t" l="l"/>
              <a:pathLst>
                <a:path h="4889881" w="4872609">
                  <a:moveTo>
                    <a:pt x="3811016" y="2453640"/>
                  </a:moveTo>
                  <a:cubicBezTo>
                    <a:pt x="3811016" y="2453640"/>
                    <a:pt x="3811016" y="2453640"/>
                    <a:pt x="3811016" y="2453640"/>
                  </a:cubicBezTo>
                  <a:cubicBezTo>
                    <a:pt x="3811016" y="3201924"/>
                    <a:pt x="3201924" y="3828415"/>
                    <a:pt x="2436241" y="3828415"/>
                  </a:cubicBezTo>
                  <a:cubicBezTo>
                    <a:pt x="1687957" y="3828415"/>
                    <a:pt x="1061466" y="3201924"/>
                    <a:pt x="1061466" y="2453640"/>
                  </a:cubicBezTo>
                  <a:cubicBezTo>
                    <a:pt x="1061466" y="1687957"/>
                    <a:pt x="1687957" y="1078865"/>
                    <a:pt x="2436241" y="1078865"/>
                  </a:cubicBezTo>
                  <a:cubicBezTo>
                    <a:pt x="2436241" y="0"/>
                    <a:pt x="2436241" y="0"/>
                    <a:pt x="2436241" y="0"/>
                  </a:cubicBezTo>
                  <a:cubicBezTo>
                    <a:pt x="1096391" y="0"/>
                    <a:pt x="0" y="1096264"/>
                    <a:pt x="0" y="2453640"/>
                  </a:cubicBezTo>
                  <a:cubicBezTo>
                    <a:pt x="0" y="3793617"/>
                    <a:pt x="1096391" y="4889881"/>
                    <a:pt x="2436241" y="4889881"/>
                  </a:cubicBezTo>
                  <a:cubicBezTo>
                    <a:pt x="3776091" y="4889881"/>
                    <a:pt x="4872609" y="3793617"/>
                    <a:pt x="4872609" y="2453640"/>
                  </a:cubicBezTo>
                  <a:cubicBezTo>
                    <a:pt x="4872609" y="2453640"/>
                    <a:pt x="4872609" y="2453640"/>
                    <a:pt x="4872609" y="2453640"/>
                  </a:cubicBezTo>
                  <a:lnTo>
                    <a:pt x="3811016" y="2453640"/>
                  </a:lnTo>
                  <a:close/>
                </a:path>
              </a:pathLst>
            </a:custGeom>
            <a:solidFill>
              <a:srgbClr val="000000">
                <a:alpha val="16863"/>
              </a:srgbClr>
            </a:solidFill>
          </p:spPr>
        </p:sp>
      </p:grpSp>
      <p:grpSp>
        <p:nvGrpSpPr>
          <p:cNvPr name="Group 14" id="14"/>
          <p:cNvGrpSpPr/>
          <p:nvPr/>
        </p:nvGrpSpPr>
        <p:grpSpPr>
          <a:xfrm rot="0">
            <a:off x="12548713" y="6337440"/>
            <a:ext cx="3314591" cy="3315573"/>
            <a:chOff x="0" y="0"/>
            <a:chExt cx="4872604" cy="4874047"/>
          </a:xfrm>
        </p:grpSpPr>
        <p:sp>
          <p:nvSpPr>
            <p:cNvPr name="Freeform 15" id="15"/>
            <p:cNvSpPr/>
            <p:nvPr/>
          </p:nvSpPr>
          <p:spPr>
            <a:xfrm flipH="false" flipV="false" rot="0">
              <a:off x="0" y="0"/>
              <a:ext cx="4872482" cy="4874006"/>
            </a:xfrm>
            <a:custGeom>
              <a:avLst/>
              <a:gdLst/>
              <a:ahLst/>
              <a:cxnLst/>
              <a:rect r="r" b="b" t="t" l="l"/>
              <a:pathLst>
                <a:path h="4874006" w="4872482">
                  <a:moveTo>
                    <a:pt x="3811016" y="2437003"/>
                  </a:moveTo>
                  <a:cubicBezTo>
                    <a:pt x="3811016" y="2437003"/>
                    <a:pt x="3811016" y="2437003"/>
                    <a:pt x="3811016" y="2437003"/>
                  </a:cubicBezTo>
                  <a:cubicBezTo>
                    <a:pt x="3811016" y="3202940"/>
                    <a:pt x="3201924" y="3812159"/>
                    <a:pt x="2436241" y="3812159"/>
                  </a:cubicBezTo>
                  <a:cubicBezTo>
                    <a:pt x="1687957" y="3812159"/>
                    <a:pt x="1061466" y="3202940"/>
                    <a:pt x="1061466" y="2437003"/>
                  </a:cubicBezTo>
                  <a:cubicBezTo>
                    <a:pt x="1061466" y="1688465"/>
                    <a:pt x="1687957" y="1061847"/>
                    <a:pt x="2436241" y="1061847"/>
                  </a:cubicBezTo>
                  <a:cubicBezTo>
                    <a:pt x="2436241" y="0"/>
                    <a:pt x="2436241" y="0"/>
                    <a:pt x="2436241" y="0"/>
                  </a:cubicBezTo>
                  <a:cubicBezTo>
                    <a:pt x="1096391" y="0"/>
                    <a:pt x="0" y="1096645"/>
                    <a:pt x="0" y="2437003"/>
                  </a:cubicBezTo>
                  <a:cubicBezTo>
                    <a:pt x="0" y="3777361"/>
                    <a:pt x="1096391" y="4874006"/>
                    <a:pt x="2436241" y="4874006"/>
                  </a:cubicBezTo>
                  <a:cubicBezTo>
                    <a:pt x="3776091" y="4874006"/>
                    <a:pt x="4872482" y="3777361"/>
                    <a:pt x="4872482" y="2437003"/>
                  </a:cubicBezTo>
                  <a:cubicBezTo>
                    <a:pt x="4872482" y="2437003"/>
                    <a:pt x="4872482" y="2437003"/>
                    <a:pt x="4872482" y="2437003"/>
                  </a:cubicBezTo>
                  <a:lnTo>
                    <a:pt x="3811016" y="2437003"/>
                  </a:lnTo>
                  <a:close/>
                </a:path>
              </a:pathLst>
            </a:custGeom>
            <a:solidFill>
              <a:srgbClr val="000000">
                <a:alpha val="16863"/>
              </a:srgbClr>
            </a:solidFill>
          </p:spPr>
        </p:sp>
      </p:grpSp>
      <p:grpSp>
        <p:nvGrpSpPr>
          <p:cNvPr name="Group 16" id="16"/>
          <p:cNvGrpSpPr/>
          <p:nvPr/>
        </p:nvGrpSpPr>
        <p:grpSpPr>
          <a:xfrm rot="0">
            <a:off x="10878301" y="4617656"/>
            <a:ext cx="1520413" cy="1520413"/>
            <a:chOff x="0" y="0"/>
            <a:chExt cx="812800" cy="812800"/>
          </a:xfrm>
        </p:grpSpPr>
        <p:sp>
          <p:nvSpPr>
            <p:cNvPr name="Freeform 17" id="17"/>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adFill rotWithShape="true">
              <a:gsLst>
                <a:gs pos="0">
                  <a:srgbClr val="000000">
                    <a:alpha val="100000"/>
                  </a:srgbClr>
                </a:gs>
                <a:gs pos="100000">
                  <a:srgbClr val="555555">
                    <a:alpha val="100000"/>
                  </a:srgbClr>
                </a:gs>
              </a:gsLst>
              <a:lin ang="0"/>
            </a:gradFill>
          </p:spPr>
        </p:sp>
        <p:sp>
          <p:nvSpPr>
            <p:cNvPr name="TextBox 18" id="18"/>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grpSp>
        <p:nvGrpSpPr>
          <p:cNvPr name="Group 19" id="19"/>
          <p:cNvGrpSpPr/>
          <p:nvPr/>
        </p:nvGrpSpPr>
        <p:grpSpPr>
          <a:xfrm rot="0">
            <a:off x="13469664" y="7244657"/>
            <a:ext cx="1522475" cy="1522475"/>
            <a:chOff x="0" y="0"/>
            <a:chExt cx="812800" cy="812800"/>
          </a:xfrm>
        </p:grpSpPr>
        <p:sp>
          <p:nvSpPr>
            <p:cNvPr name="Freeform 20" id="20"/>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adFill rotWithShape="true">
              <a:gsLst>
                <a:gs pos="0">
                  <a:srgbClr val="000000">
                    <a:alpha val="100000"/>
                  </a:srgbClr>
                </a:gs>
                <a:gs pos="100000">
                  <a:srgbClr val="555555">
                    <a:alpha val="100000"/>
                  </a:srgbClr>
                </a:gs>
              </a:gsLst>
              <a:lin ang="0"/>
            </a:gradFill>
          </p:spPr>
        </p:sp>
        <p:sp>
          <p:nvSpPr>
            <p:cNvPr name="TextBox 21" id="21"/>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grpSp>
        <p:nvGrpSpPr>
          <p:cNvPr name="Group 22" id="22"/>
          <p:cNvGrpSpPr/>
          <p:nvPr/>
        </p:nvGrpSpPr>
        <p:grpSpPr>
          <a:xfrm rot="0">
            <a:off x="13447581" y="4617656"/>
            <a:ext cx="1566642" cy="1566642"/>
            <a:chOff x="0" y="0"/>
            <a:chExt cx="812800" cy="812800"/>
          </a:xfrm>
        </p:grpSpPr>
        <p:sp>
          <p:nvSpPr>
            <p:cNvPr name="Freeform 23" id="2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gradFill rotWithShape="true">
              <a:gsLst>
                <a:gs pos="0">
                  <a:srgbClr val="000000">
                    <a:alpha val="100000"/>
                  </a:srgbClr>
                </a:gs>
                <a:gs pos="100000">
                  <a:srgbClr val="555555">
                    <a:alpha val="100000"/>
                  </a:srgbClr>
                </a:gs>
              </a:gsLst>
              <a:lin ang="0"/>
            </a:gradFill>
          </p:spPr>
        </p:sp>
        <p:sp>
          <p:nvSpPr>
            <p:cNvPr name="TextBox 24" id="24"/>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Freeform 25" id="25"/>
          <p:cNvSpPr/>
          <p:nvPr/>
        </p:nvSpPr>
        <p:spPr>
          <a:xfrm flipH="false" flipV="false" rot="0">
            <a:off x="11135381" y="4897605"/>
            <a:ext cx="1006253" cy="960515"/>
          </a:xfrm>
          <a:custGeom>
            <a:avLst/>
            <a:gdLst/>
            <a:ahLst/>
            <a:cxnLst/>
            <a:rect r="r" b="b" t="t" l="l"/>
            <a:pathLst>
              <a:path h="960515" w="1006253">
                <a:moveTo>
                  <a:pt x="0" y="0"/>
                </a:moveTo>
                <a:lnTo>
                  <a:pt x="1006253" y="0"/>
                </a:lnTo>
                <a:lnTo>
                  <a:pt x="1006253" y="960515"/>
                </a:lnTo>
                <a:lnTo>
                  <a:pt x="0" y="96051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6" id="26"/>
          <p:cNvSpPr/>
          <p:nvPr/>
        </p:nvSpPr>
        <p:spPr>
          <a:xfrm flipH="false" flipV="false" rot="0">
            <a:off x="13779447" y="4906117"/>
            <a:ext cx="902910" cy="916237"/>
          </a:xfrm>
          <a:custGeom>
            <a:avLst/>
            <a:gdLst/>
            <a:ahLst/>
            <a:cxnLst/>
            <a:rect r="r" b="b" t="t" l="l"/>
            <a:pathLst>
              <a:path h="916237" w="902910">
                <a:moveTo>
                  <a:pt x="0" y="0"/>
                </a:moveTo>
                <a:lnTo>
                  <a:pt x="902910" y="0"/>
                </a:lnTo>
                <a:lnTo>
                  <a:pt x="902910" y="916237"/>
                </a:lnTo>
                <a:lnTo>
                  <a:pt x="0" y="91623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7" id="27"/>
          <p:cNvSpPr txBox="true"/>
          <p:nvPr/>
        </p:nvSpPr>
        <p:spPr>
          <a:xfrm rot="0">
            <a:off x="1663813" y="1725604"/>
            <a:ext cx="9308329" cy="812989"/>
          </a:xfrm>
          <a:prstGeom prst="rect">
            <a:avLst/>
          </a:prstGeom>
        </p:spPr>
        <p:txBody>
          <a:bodyPr anchor="t" rtlCol="false" tIns="0" lIns="0" bIns="0" rIns="0">
            <a:spAutoFit/>
          </a:bodyPr>
          <a:lstStyle/>
          <a:p>
            <a:pPr algn="ctr" marL="0" indent="0" lvl="0">
              <a:lnSpc>
                <a:spcPts val="6548"/>
              </a:lnSpc>
              <a:spcBef>
                <a:spcPct val="0"/>
              </a:spcBef>
            </a:pPr>
            <a:r>
              <a:rPr lang="en-US" sz="4745" spc="37">
                <a:solidFill>
                  <a:srgbClr val="FFFFFF"/>
                </a:solidFill>
                <a:latin typeface="Archivo Black"/>
              </a:rPr>
              <a:t>SOLUTIONS</a:t>
            </a:r>
          </a:p>
        </p:txBody>
      </p:sp>
      <p:grpSp>
        <p:nvGrpSpPr>
          <p:cNvPr name="Group 28" id="28"/>
          <p:cNvGrpSpPr/>
          <p:nvPr/>
        </p:nvGrpSpPr>
        <p:grpSpPr>
          <a:xfrm rot="0">
            <a:off x="916860" y="3148979"/>
            <a:ext cx="5689104" cy="275488"/>
            <a:chOff x="0" y="0"/>
            <a:chExt cx="4519796" cy="218865"/>
          </a:xfrm>
        </p:grpSpPr>
        <p:sp>
          <p:nvSpPr>
            <p:cNvPr name="Freeform 29" id="29"/>
            <p:cNvSpPr/>
            <p:nvPr/>
          </p:nvSpPr>
          <p:spPr>
            <a:xfrm flipH="false" flipV="false" rot="0">
              <a:off x="0" y="0"/>
              <a:ext cx="4519796" cy="218865"/>
            </a:xfrm>
            <a:custGeom>
              <a:avLst/>
              <a:gdLst/>
              <a:ahLst/>
              <a:cxnLst/>
              <a:rect r="r" b="b" t="t" l="l"/>
              <a:pathLst>
                <a:path h="218865" w="4519796">
                  <a:moveTo>
                    <a:pt x="4316596" y="0"/>
                  </a:moveTo>
                  <a:lnTo>
                    <a:pt x="0" y="0"/>
                  </a:lnTo>
                  <a:lnTo>
                    <a:pt x="203200" y="218865"/>
                  </a:lnTo>
                  <a:lnTo>
                    <a:pt x="4519796" y="218865"/>
                  </a:lnTo>
                  <a:lnTo>
                    <a:pt x="4316596" y="0"/>
                  </a:lnTo>
                  <a:close/>
                </a:path>
              </a:pathLst>
            </a:custGeom>
            <a:solidFill>
              <a:srgbClr val="727070"/>
            </a:solidFill>
            <a:ln>
              <a:noFill/>
            </a:ln>
          </p:spPr>
        </p:sp>
        <p:sp>
          <p:nvSpPr>
            <p:cNvPr name="TextBox 30" id="30"/>
            <p:cNvSpPr txBox="true"/>
            <p:nvPr/>
          </p:nvSpPr>
          <p:spPr>
            <a:xfrm>
              <a:off x="101600" y="-19050"/>
              <a:ext cx="609600" cy="6286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31" id="31"/>
          <p:cNvGrpSpPr/>
          <p:nvPr/>
        </p:nvGrpSpPr>
        <p:grpSpPr>
          <a:xfrm rot="0">
            <a:off x="1794480" y="5679872"/>
            <a:ext cx="736150" cy="662821"/>
            <a:chOff x="0" y="0"/>
            <a:chExt cx="193883" cy="174570"/>
          </a:xfrm>
        </p:grpSpPr>
        <p:sp>
          <p:nvSpPr>
            <p:cNvPr name="Freeform 32" id="32"/>
            <p:cNvSpPr/>
            <p:nvPr/>
          </p:nvSpPr>
          <p:spPr>
            <a:xfrm flipH="false" flipV="false" rot="0">
              <a:off x="0" y="0"/>
              <a:ext cx="193883" cy="174570"/>
            </a:xfrm>
            <a:custGeom>
              <a:avLst/>
              <a:gdLst/>
              <a:ahLst/>
              <a:cxnLst/>
              <a:rect r="r" b="b" t="t" l="l"/>
              <a:pathLst>
                <a:path h="174570" w="193883">
                  <a:moveTo>
                    <a:pt x="84134" y="0"/>
                  </a:moveTo>
                  <a:lnTo>
                    <a:pt x="109749" y="0"/>
                  </a:lnTo>
                  <a:cubicBezTo>
                    <a:pt x="156215" y="0"/>
                    <a:pt x="193883" y="37668"/>
                    <a:pt x="193883" y="84134"/>
                  </a:cubicBezTo>
                  <a:lnTo>
                    <a:pt x="193883" y="90436"/>
                  </a:lnTo>
                  <a:cubicBezTo>
                    <a:pt x="193883" y="136902"/>
                    <a:pt x="156215" y="174570"/>
                    <a:pt x="109749" y="174570"/>
                  </a:cubicBezTo>
                  <a:lnTo>
                    <a:pt x="84134" y="174570"/>
                  </a:lnTo>
                  <a:cubicBezTo>
                    <a:pt x="37668" y="174570"/>
                    <a:pt x="0" y="136902"/>
                    <a:pt x="0" y="90436"/>
                  </a:cubicBezTo>
                  <a:lnTo>
                    <a:pt x="0" y="84134"/>
                  </a:lnTo>
                  <a:cubicBezTo>
                    <a:pt x="0" y="37668"/>
                    <a:pt x="37668" y="0"/>
                    <a:pt x="84134" y="0"/>
                  </a:cubicBezTo>
                  <a:close/>
                </a:path>
              </a:pathLst>
            </a:custGeom>
            <a:solidFill>
              <a:srgbClr val="1A1A1A"/>
            </a:solidFill>
          </p:spPr>
        </p:sp>
        <p:sp>
          <p:nvSpPr>
            <p:cNvPr name="TextBox 33" id="33"/>
            <p:cNvSpPr txBox="true"/>
            <p:nvPr/>
          </p:nvSpPr>
          <p:spPr>
            <a:xfrm>
              <a:off x="0" y="-66675"/>
              <a:ext cx="812800" cy="879475"/>
            </a:xfrm>
            <a:prstGeom prst="rect">
              <a:avLst/>
            </a:prstGeom>
          </p:spPr>
          <p:txBody>
            <a:bodyPr anchor="t" rtlCol="false" tIns="50800" lIns="50800" bIns="50800" rIns="50800"/>
            <a:lstStyle/>
            <a:p>
              <a:pPr algn="ctr" marL="0" indent="0" lvl="0">
                <a:lnSpc>
                  <a:spcPts val="4114"/>
                </a:lnSpc>
                <a:spcBef>
                  <a:spcPct val="0"/>
                </a:spcBef>
              </a:pPr>
              <a:r>
                <a:rPr lang="en-US" sz="2981" spc="29">
                  <a:solidFill>
                    <a:srgbClr val="FFFFFF"/>
                  </a:solidFill>
                  <a:latin typeface="Montserrat Classic Bold"/>
                </a:rPr>
                <a:t>02</a:t>
              </a:r>
            </a:p>
          </p:txBody>
        </p:sp>
      </p:grpSp>
      <p:sp>
        <p:nvSpPr>
          <p:cNvPr name="TextBox 34" id="34"/>
          <p:cNvSpPr txBox="true"/>
          <p:nvPr/>
        </p:nvSpPr>
        <p:spPr>
          <a:xfrm rot="0">
            <a:off x="2797145" y="5646044"/>
            <a:ext cx="6346855" cy="1354217"/>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Light"/>
              </a:rPr>
              <a:t>Handled the missing values using Iterative Imputing techniques. Also worked with various feature scaling techniques to find out what works the best.</a:t>
            </a:r>
          </a:p>
        </p:txBody>
      </p:sp>
      <p:grpSp>
        <p:nvGrpSpPr>
          <p:cNvPr name="Group 35" id="35"/>
          <p:cNvGrpSpPr/>
          <p:nvPr/>
        </p:nvGrpSpPr>
        <p:grpSpPr>
          <a:xfrm rot="0">
            <a:off x="1794480" y="7652992"/>
            <a:ext cx="736150" cy="662821"/>
            <a:chOff x="0" y="0"/>
            <a:chExt cx="193883" cy="174570"/>
          </a:xfrm>
        </p:grpSpPr>
        <p:sp>
          <p:nvSpPr>
            <p:cNvPr name="Freeform 36" id="36"/>
            <p:cNvSpPr/>
            <p:nvPr/>
          </p:nvSpPr>
          <p:spPr>
            <a:xfrm flipH="false" flipV="false" rot="0">
              <a:off x="0" y="0"/>
              <a:ext cx="193883" cy="174570"/>
            </a:xfrm>
            <a:custGeom>
              <a:avLst/>
              <a:gdLst/>
              <a:ahLst/>
              <a:cxnLst/>
              <a:rect r="r" b="b" t="t" l="l"/>
              <a:pathLst>
                <a:path h="174570" w="193883">
                  <a:moveTo>
                    <a:pt x="84134" y="0"/>
                  </a:moveTo>
                  <a:lnTo>
                    <a:pt x="109749" y="0"/>
                  </a:lnTo>
                  <a:cubicBezTo>
                    <a:pt x="156215" y="0"/>
                    <a:pt x="193883" y="37668"/>
                    <a:pt x="193883" y="84134"/>
                  </a:cubicBezTo>
                  <a:lnTo>
                    <a:pt x="193883" y="90436"/>
                  </a:lnTo>
                  <a:cubicBezTo>
                    <a:pt x="193883" y="136902"/>
                    <a:pt x="156215" y="174570"/>
                    <a:pt x="109749" y="174570"/>
                  </a:cubicBezTo>
                  <a:lnTo>
                    <a:pt x="84134" y="174570"/>
                  </a:lnTo>
                  <a:cubicBezTo>
                    <a:pt x="37668" y="174570"/>
                    <a:pt x="0" y="136902"/>
                    <a:pt x="0" y="90436"/>
                  </a:cubicBezTo>
                  <a:lnTo>
                    <a:pt x="0" y="84134"/>
                  </a:lnTo>
                  <a:cubicBezTo>
                    <a:pt x="0" y="37668"/>
                    <a:pt x="37668" y="0"/>
                    <a:pt x="84134" y="0"/>
                  </a:cubicBezTo>
                  <a:close/>
                </a:path>
              </a:pathLst>
            </a:custGeom>
            <a:solidFill>
              <a:srgbClr val="1A1A1A"/>
            </a:solidFill>
          </p:spPr>
        </p:sp>
        <p:sp>
          <p:nvSpPr>
            <p:cNvPr name="TextBox 37" id="37"/>
            <p:cNvSpPr txBox="true"/>
            <p:nvPr/>
          </p:nvSpPr>
          <p:spPr>
            <a:xfrm>
              <a:off x="0" y="-66675"/>
              <a:ext cx="812800" cy="879475"/>
            </a:xfrm>
            <a:prstGeom prst="rect">
              <a:avLst/>
            </a:prstGeom>
          </p:spPr>
          <p:txBody>
            <a:bodyPr anchor="t" rtlCol="false" tIns="50800" lIns="50800" bIns="50800" rIns="50800"/>
            <a:lstStyle/>
            <a:p>
              <a:pPr algn="ctr" marL="0" indent="0" lvl="0">
                <a:lnSpc>
                  <a:spcPts val="4114"/>
                </a:lnSpc>
                <a:spcBef>
                  <a:spcPct val="0"/>
                </a:spcBef>
              </a:pPr>
              <a:r>
                <a:rPr lang="en-US" sz="2981" spc="29">
                  <a:solidFill>
                    <a:srgbClr val="FFFFFF"/>
                  </a:solidFill>
                  <a:latin typeface="Montserrat Classic Bold"/>
                </a:rPr>
                <a:t>03</a:t>
              </a:r>
            </a:p>
          </p:txBody>
        </p:sp>
      </p:grpSp>
      <p:sp>
        <p:nvSpPr>
          <p:cNvPr name="TextBox 38" id="38"/>
          <p:cNvSpPr txBox="true"/>
          <p:nvPr/>
        </p:nvSpPr>
        <p:spPr>
          <a:xfrm rot="0">
            <a:off x="2689046" y="7581286"/>
            <a:ext cx="6346855" cy="1011317"/>
          </a:xfrm>
          <a:prstGeom prst="rect">
            <a:avLst/>
          </a:prstGeom>
        </p:spPr>
        <p:txBody>
          <a:bodyPr anchor="t" rtlCol="false" tIns="0" lIns="0" bIns="0" rIns="0">
            <a:spAutoFit/>
          </a:bodyPr>
          <a:lstStyle/>
          <a:p>
            <a:pPr algn="l" marL="0" indent="0" lvl="0">
              <a:lnSpc>
                <a:spcPts val="2774"/>
              </a:lnSpc>
              <a:spcBef>
                <a:spcPct val="0"/>
              </a:spcBef>
            </a:pPr>
            <a:r>
              <a:rPr lang="en-US" sz="2010" spc="197">
                <a:solidFill>
                  <a:srgbClr val="231F20"/>
                </a:solidFill>
                <a:latin typeface="Montserrat Light"/>
              </a:rPr>
              <a:t>Trained and tested our dataset on different models and based on the MSE values got the model that works the best.</a:t>
            </a:r>
          </a:p>
        </p:txBody>
      </p:sp>
      <p:grpSp>
        <p:nvGrpSpPr>
          <p:cNvPr name="Group 39" id="39"/>
          <p:cNvGrpSpPr/>
          <p:nvPr/>
        </p:nvGrpSpPr>
        <p:grpSpPr>
          <a:xfrm rot="0">
            <a:off x="12085550" y="-131220"/>
            <a:ext cx="9534019" cy="1112295"/>
            <a:chOff x="0" y="0"/>
            <a:chExt cx="1876002" cy="218865"/>
          </a:xfrm>
        </p:grpSpPr>
        <p:sp>
          <p:nvSpPr>
            <p:cNvPr name="Freeform 40" id="40"/>
            <p:cNvSpPr/>
            <p:nvPr/>
          </p:nvSpPr>
          <p:spPr>
            <a:xfrm flipH="false" flipV="false" rot="0">
              <a:off x="0" y="0"/>
              <a:ext cx="1876002" cy="218865"/>
            </a:xfrm>
            <a:custGeom>
              <a:avLst/>
              <a:gdLst/>
              <a:ahLst/>
              <a:cxnLst/>
              <a:rect r="r" b="b" t="t" l="l"/>
              <a:pathLst>
                <a:path h="218865" w="1876002">
                  <a:moveTo>
                    <a:pt x="1672802" y="0"/>
                  </a:moveTo>
                  <a:lnTo>
                    <a:pt x="0" y="0"/>
                  </a:lnTo>
                  <a:lnTo>
                    <a:pt x="203200" y="218865"/>
                  </a:lnTo>
                  <a:lnTo>
                    <a:pt x="1876002" y="218865"/>
                  </a:lnTo>
                  <a:lnTo>
                    <a:pt x="1672802" y="0"/>
                  </a:lnTo>
                  <a:close/>
                </a:path>
              </a:pathLst>
            </a:custGeom>
            <a:solidFill>
              <a:srgbClr val="363636"/>
            </a:solidFill>
            <a:ln>
              <a:noFill/>
            </a:ln>
          </p:spPr>
        </p:sp>
        <p:sp>
          <p:nvSpPr>
            <p:cNvPr name="TextBox 41" id="41"/>
            <p:cNvSpPr txBox="true"/>
            <p:nvPr/>
          </p:nvSpPr>
          <p:spPr>
            <a:xfrm>
              <a:off x="101600" y="-19050"/>
              <a:ext cx="609600" cy="6286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AutoShape 42" id="42"/>
          <p:cNvSpPr/>
          <p:nvPr/>
        </p:nvSpPr>
        <p:spPr>
          <a:xfrm>
            <a:off x="-715490" y="962025"/>
            <a:ext cx="12921291" cy="0"/>
          </a:xfrm>
          <a:prstGeom prst="line">
            <a:avLst/>
          </a:prstGeom>
          <a:ln cap="flat" w="38100">
            <a:solidFill>
              <a:srgbClr val="000000"/>
            </a:solidFill>
            <a:prstDash val="solid"/>
            <a:headEnd type="none" len="sm" w="sm"/>
            <a:tailEnd type="none" len="sm" w="sm"/>
          </a:ln>
        </p:spPr>
      </p:sp>
      <p:sp>
        <p:nvSpPr>
          <p:cNvPr name="Freeform 43" id="43"/>
          <p:cNvSpPr/>
          <p:nvPr/>
        </p:nvSpPr>
        <p:spPr>
          <a:xfrm flipH="false" flipV="false" rot="0">
            <a:off x="13779447" y="7532947"/>
            <a:ext cx="902910" cy="902910"/>
          </a:xfrm>
          <a:custGeom>
            <a:avLst/>
            <a:gdLst/>
            <a:ahLst/>
            <a:cxnLst/>
            <a:rect r="r" b="b" t="t" l="l"/>
            <a:pathLst>
              <a:path h="902910" w="902910">
                <a:moveTo>
                  <a:pt x="0" y="0"/>
                </a:moveTo>
                <a:lnTo>
                  <a:pt x="902910" y="0"/>
                </a:lnTo>
                <a:lnTo>
                  <a:pt x="902910" y="902910"/>
                </a:lnTo>
                <a:lnTo>
                  <a:pt x="0" y="90291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023905" y="4752975"/>
            <a:ext cx="7120095" cy="771525"/>
          </a:xfrm>
          <a:prstGeom prst="rect">
            <a:avLst/>
          </a:prstGeom>
        </p:spPr>
        <p:txBody>
          <a:bodyPr anchor="t" rtlCol="false" tIns="0" lIns="0" bIns="0" rIns="0">
            <a:spAutoFit/>
          </a:bodyPr>
          <a:lstStyle/>
          <a:p>
            <a:pPr marL="0" indent="0" lvl="0">
              <a:lnSpc>
                <a:spcPts val="6041"/>
              </a:lnSpc>
            </a:pPr>
            <a:r>
              <a:rPr lang="en-US" sz="5034" spc="40">
                <a:solidFill>
                  <a:srgbClr val="000000"/>
                </a:solidFill>
                <a:latin typeface="Archivo Black"/>
              </a:rPr>
              <a:t>THANK YOU</a:t>
            </a:r>
          </a:p>
        </p:txBody>
      </p:sp>
      <p:sp>
        <p:nvSpPr>
          <p:cNvPr name="Freeform 3" id="3"/>
          <p:cNvSpPr/>
          <p:nvPr/>
        </p:nvSpPr>
        <p:spPr>
          <a:xfrm flipH="false" flipV="false" rot="0">
            <a:off x="13125728" y="0"/>
            <a:ext cx="10324544" cy="10287000"/>
          </a:xfrm>
          <a:custGeom>
            <a:avLst/>
            <a:gdLst/>
            <a:ahLst/>
            <a:cxnLst/>
            <a:rect r="r" b="b" t="t" l="l"/>
            <a:pathLst>
              <a:path h="10287000" w="10324544">
                <a:moveTo>
                  <a:pt x="0" y="0"/>
                </a:moveTo>
                <a:lnTo>
                  <a:pt x="10324544" y="0"/>
                </a:lnTo>
                <a:lnTo>
                  <a:pt x="10324544" y="10287000"/>
                </a:lnTo>
                <a:lnTo>
                  <a:pt x="0" y="10287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DAFpCwdIrpo</dc:identifier>
  <dcterms:modified xsi:type="dcterms:W3CDTF">2011-08-01T06:04:30Z</dcterms:modified>
  <cp:revision>1</cp:revision>
  <dc:title>Business</dc:title>
</cp:coreProperties>
</file>

<file path=docProps/thumbnail.jpeg>
</file>